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handoutMasterIdLst>
    <p:handoutMasterId r:id="rId12"/>
  </p:handoutMasterIdLst>
  <p:sldIdLst>
    <p:sldId id="475" r:id="rId2"/>
    <p:sldId id="479" r:id="rId3"/>
    <p:sldId id="476" r:id="rId4"/>
    <p:sldId id="477" r:id="rId5"/>
    <p:sldId id="478" r:id="rId6"/>
    <p:sldId id="441" r:id="rId7"/>
    <p:sldId id="474" r:id="rId8"/>
    <p:sldId id="346" r:id="rId9"/>
    <p:sldId id="372" r:id="rId10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570"/>
  </p:normalViewPr>
  <p:slideViewPr>
    <p:cSldViewPr>
      <p:cViewPr varScale="1">
        <p:scale>
          <a:sx n="108" d="100"/>
          <a:sy n="108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a Silva Miranda Zivigicóski" userId="f1b1e737d989b20c" providerId="LiveId" clId="{3C66FBB4-7EF1-4071-AC60-5E9AFCAD5D29}"/>
    <pc:docChg chg="custSel addSld delSld modSld sldOrd">
      <pc:chgData name="Bruna Silva Miranda Zivigicóski" userId="f1b1e737d989b20c" providerId="LiveId" clId="{3C66FBB4-7EF1-4071-AC60-5E9AFCAD5D29}" dt="2024-09-25T11:49:20.695" v="169" actId="207"/>
      <pc:docMkLst>
        <pc:docMk/>
      </pc:docMkLst>
      <pc:sldChg chg="modSp mod">
        <pc:chgData name="Bruna Silva Miranda Zivigicóski" userId="f1b1e737d989b20c" providerId="LiveId" clId="{3C66FBB4-7EF1-4071-AC60-5E9AFCAD5D29}" dt="2024-09-25T11:47:53.194" v="158" actId="255"/>
        <pc:sldMkLst>
          <pc:docMk/>
          <pc:sldMk cId="0" sldId="346"/>
        </pc:sldMkLst>
        <pc:graphicFrameChg chg="modGraphic">
          <ac:chgData name="Bruna Silva Miranda Zivigicóski" userId="f1b1e737d989b20c" providerId="LiveId" clId="{3C66FBB4-7EF1-4071-AC60-5E9AFCAD5D29}" dt="2024-09-25T11:47:53.194" v="158" actId="255"/>
          <ac:graphicFrameMkLst>
            <pc:docMk/>
            <pc:sldMk cId="0" sldId="346"/>
            <ac:graphicFrameMk id="2" creationId="{00000000-0000-0000-0000-000000000000}"/>
          </ac:graphicFrameMkLst>
        </pc:graphicFrameChg>
      </pc:sldChg>
      <pc:sldChg chg="delSp del mod">
        <pc:chgData name="Bruna Silva Miranda Zivigicóski" userId="f1b1e737d989b20c" providerId="LiveId" clId="{3C66FBB4-7EF1-4071-AC60-5E9AFCAD5D29}" dt="2024-09-25T11:41:19.373" v="8" actId="47"/>
        <pc:sldMkLst>
          <pc:docMk/>
          <pc:sldMk cId="0" sldId="376"/>
        </pc:sldMkLst>
        <pc:spChg chg="del">
          <ac:chgData name="Bruna Silva Miranda Zivigicóski" userId="f1b1e737d989b20c" providerId="LiveId" clId="{3C66FBB4-7EF1-4071-AC60-5E9AFCAD5D29}" dt="2024-09-25T11:41:17.967" v="7" actId="478"/>
          <ac:spMkLst>
            <pc:docMk/>
            <pc:sldMk cId="0" sldId="376"/>
            <ac:spMk id="4" creationId="{59F781BE-AD6E-852D-EAAD-A9A3D8312DB8}"/>
          </ac:spMkLst>
        </pc:spChg>
        <pc:picChg chg="del">
          <ac:chgData name="Bruna Silva Miranda Zivigicóski" userId="f1b1e737d989b20c" providerId="LiveId" clId="{3C66FBB4-7EF1-4071-AC60-5E9AFCAD5D29}" dt="2024-09-25T11:41:16.232" v="6" actId="478"/>
          <ac:picMkLst>
            <pc:docMk/>
            <pc:sldMk cId="0" sldId="376"/>
            <ac:picMk id="3" creationId="{51895187-EAB5-90F2-9A6E-33C5F197E37D}"/>
          </ac:picMkLst>
        </pc:picChg>
      </pc:sldChg>
      <pc:sldChg chg="addSp modSp mod">
        <pc:chgData name="Bruna Silva Miranda Zivigicóski" userId="f1b1e737d989b20c" providerId="LiveId" clId="{3C66FBB4-7EF1-4071-AC60-5E9AFCAD5D29}" dt="2024-09-25T11:47:34.008" v="156" actId="255"/>
        <pc:sldMkLst>
          <pc:docMk/>
          <pc:sldMk cId="0" sldId="441"/>
        </pc:sldMkLst>
        <pc:spChg chg="add mod">
          <ac:chgData name="Bruna Silva Miranda Zivigicóski" userId="f1b1e737d989b20c" providerId="LiveId" clId="{3C66FBB4-7EF1-4071-AC60-5E9AFCAD5D29}" dt="2024-09-25T11:47:08.352" v="155" actId="122"/>
          <ac:spMkLst>
            <pc:docMk/>
            <pc:sldMk cId="0" sldId="441"/>
            <ac:spMk id="3" creationId="{63CCB1C1-42AF-9290-519C-0B0613D08FD3}"/>
          </ac:spMkLst>
        </pc:spChg>
        <pc:graphicFrameChg chg="mod modGraphic">
          <ac:chgData name="Bruna Silva Miranda Zivigicóski" userId="f1b1e737d989b20c" providerId="LiveId" clId="{3C66FBB4-7EF1-4071-AC60-5E9AFCAD5D29}" dt="2024-09-25T11:47:34.008" v="156" actId="255"/>
          <ac:graphicFrameMkLst>
            <pc:docMk/>
            <pc:sldMk cId="0" sldId="441"/>
            <ac:graphicFrameMk id="2" creationId="{00000000-0000-0000-0000-000000000000}"/>
          </ac:graphicFrameMkLst>
        </pc:graphicFrameChg>
      </pc:sldChg>
      <pc:sldChg chg="modSp mod">
        <pc:chgData name="Bruna Silva Miranda Zivigicóski" userId="f1b1e737d989b20c" providerId="LiveId" clId="{3C66FBB4-7EF1-4071-AC60-5E9AFCAD5D29}" dt="2024-09-25T11:47:45.474" v="157" actId="255"/>
        <pc:sldMkLst>
          <pc:docMk/>
          <pc:sldMk cId="923159557" sldId="474"/>
        </pc:sldMkLst>
        <pc:graphicFrameChg chg="modGraphic">
          <ac:chgData name="Bruna Silva Miranda Zivigicóski" userId="f1b1e737d989b20c" providerId="LiveId" clId="{3C66FBB4-7EF1-4071-AC60-5E9AFCAD5D29}" dt="2024-09-25T11:47:45.474" v="157" actId="255"/>
          <ac:graphicFrameMkLst>
            <pc:docMk/>
            <pc:sldMk cId="923159557" sldId="474"/>
            <ac:graphicFrameMk id="6" creationId="{00000000-0000-0000-0000-000000000000}"/>
          </ac:graphicFrameMkLst>
        </pc:graphicFrameChg>
      </pc:sldChg>
      <pc:sldChg chg="addSp modSp new mod">
        <pc:chgData name="Bruna Silva Miranda Zivigicóski" userId="f1b1e737d989b20c" providerId="LiveId" clId="{3C66FBB4-7EF1-4071-AC60-5E9AFCAD5D29}" dt="2024-09-25T11:41:12.150" v="5"/>
        <pc:sldMkLst>
          <pc:docMk/>
          <pc:sldMk cId="4041588550" sldId="475"/>
        </pc:sldMkLst>
        <pc:spChg chg="add mod">
          <ac:chgData name="Bruna Silva Miranda Zivigicóski" userId="f1b1e737d989b20c" providerId="LiveId" clId="{3C66FBB4-7EF1-4071-AC60-5E9AFCAD5D29}" dt="2024-09-25T11:41:12.150" v="5"/>
          <ac:spMkLst>
            <pc:docMk/>
            <pc:sldMk cId="4041588550" sldId="475"/>
            <ac:spMk id="4" creationId="{B8BE25E9-515F-CE67-3083-420698C6FD88}"/>
          </ac:spMkLst>
        </pc:spChg>
        <pc:picChg chg="add mod">
          <ac:chgData name="Bruna Silva Miranda Zivigicóski" userId="f1b1e737d989b20c" providerId="LiveId" clId="{3C66FBB4-7EF1-4071-AC60-5E9AFCAD5D29}" dt="2024-09-25T11:41:05.594" v="4" actId="14100"/>
          <ac:picMkLst>
            <pc:docMk/>
            <pc:sldMk cId="4041588550" sldId="475"/>
            <ac:picMk id="3" creationId="{4C7BDA61-0F22-FFE9-676E-E475CA550729}"/>
          </ac:picMkLst>
        </pc:picChg>
      </pc:sldChg>
      <pc:sldChg chg="addSp modSp new mod">
        <pc:chgData name="Bruna Silva Miranda Zivigicóski" userId="f1b1e737d989b20c" providerId="LiveId" clId="{3C66FBB4-7EF1-4071-AC60-5E9AFCAD5D29}" dt="2024-09-25T11:45:46.063" v="112" actId="14100"/>
        <pc:sldMkLst>
          <pc:docMk/>
          <pc:sldMk cId="1288346063" sldId="476"/>
        </pc:sldMkLst>
        <pc:spChg chg="add mod">
          <ac:chgData name="Bruna Silva Miranda Zivigicóski" userId="f1b1e737d989b20c" providerId="LiveId" clId="{3C66FBB4-7EF1-4071-AC60-5E9AFCAD5D29}" dt="2024-09-25T11:45:46.063" v="112" actId="14100"/>
          <ac:spMkLst>
            <pc:docMk/>
            <pc:sldMk cId="1288346063" sldId="476"/>
            <ac:spMk id="4" creationId="{3EA9AEE5-6C3A-3812-EA31-07F0F3DD2B3D}"/>
          </ac:spMkLst>
        </pc:spChg>
        <pc:graphicFrameChg chg="add mod">
          <ac:chgData name="Bruna Silva Miranda Zivigicóski" userId="f1b1e737d989b20c" providerId="LiveId" clId="{3C66FBB4-7EF1-4071-AC60-5E9AFCAD5D29}" dt="2024-09-25T11:45:05.678" v="35" actId="1076"/>
          <ac:graphicFrameMkLst>
            <pc:docMk/>
            <pc:sldMk cId="1288346063" sldId="476"/>
            <ac:graphicFrameMk id="2" creationId="{D87972E3-D314-4302-B414-1D2415045D94}"/>
          </ac:graphicFrameMkLst>
        </pc:graphicFrameChg>
        <pc:graphicFrameChg chg="add mod">
          <ac:chgData name="Bruna Silva Miranda Zivigicóski" userId="f1b1e737d989b20c" providerId="LiveId" clId="{3C66FBB4-7EF1-4071-AC60-5E9AFCAD5D29}" dt="2024-09-25T11:44:58.643" v="33"/>
          <ac:graphicFrameMkLst>
            <pc:docMk/>
            <pc:sldMk cId="1288346063" sldId="476"/>
            <ac:graphicFrameMk id="3" creationId="{48F8EB64-513E-E315-CCCE-46476A69501F}"/>
          </ac:graphicFrameMkLst>
        </pc:graphicFrameChg>
      </pc:sldChg>
      <pc:sldChg chg="addSp modSp new mod">
        <pc:chgData name="Bruna Silva Miranda Zivigicóski" userId="f1b1e737d989b20c" providerId="LiveId" clId="{3C66FBB4-7EF1-4071-AC60-5E9AFCAD5D29}" dt="2024-09-25T11:44:47.422" v="31" actId="207"/>
        <pc:sldMkLst>
          <pc:docMk/>
          <pc:sldMk cId="3221199318" sldId="477"/>
        </pc:sldMkLst>
        <pc:graphicFrameChg chg="add mod">
          <ac:chgData name="Bruna Silva Miranda Zivigicóski" userId="f1b1e737d989b20c" providerId="LiveId" clId="{3C66FBB4-7EF1-4071-AC60-5E9AFCAD5D29}" dt="2024-09-25T11:44:47.422" v="31" actId="207"/>
          <ac:graphicFrameMkLst>
            <pc:docMk/>
            <pc:sldMk cId="3221199318" sldId="477"/>
            <ac:graphicFrameMk id="2" creationId="{5BDD3500-03EE-A7D8-D456-715F358115E6}"/>
          </ac:graphicFrameMkLst>
        </pc:graphicFrameChg>
      </pc:sldChg>
      <pc:sldChg chg="addSp modSp new mod">
        <pc:chgData name="Bruna Silva Miranda Zivigicóski" userId="f1b1e737d989b20c" providerId="LiveId" clId="{3C66FBB4-7EF1-4071-AC60-5E9AFCAD5D29}" dt="2024-09-25T11:46:24.612" v="117" actId="255"/>
        <pc:sldMkLst>
          <pc:docMk/>
          <pc:sldMk cId="3300877822" sldId="478"/>
        </pc:sldMkLst>
        <pc:spChg chg="add mod">
          <ac:chgData name="Bruna Silva Miranda Zivigicóski" userId="f1b1e737d989b20c" providerId="LiveId" clId="{3C66FBB4-7EF1-4071-AC60-5E9AFCAD5D29}" dt="2024-09-25T11:44:41.950" v="30" actId="207"/>
          <ac:spMkLst>
            <pc:docMk/>
            <pc:sldMk cId="3300877822" sldId="478"/>
            <ac:spMk id="3" creationId="{7FB0D4AB-1F34-DE68-559C-62828BE1C42D}"/>
          </ac:spMkLst>
        </pc:spChg>
        <pc:graphicFrameChg chg="add mod">
          <ac:chgData name="Bruna Silva Miranda Zivigicóski" userId="f1b1e737d989b20c" providerId="LiveId" clId="{3C66FBB4-7EF1-4071-AC60-5E9AFCAD5D29}" dt="2024-09-25T11:46:24.612" v="117" actId="255"/>
          <ac:graphicFrameMkLst>
            <pc:docMk/>
            <pc:sldMk cId="3300877822" sldId="478"/>
            <ac:graphicFrameMk id="2" creationId="{03E90377-C98A-0A1A-D4D2-45F4F3BA92A6}"/>
          </ac:graphicFrameMkLst>
        </pc:graphicFrameChg>
      </pc:sldChg>
      <pc:sldChg chg="addSp modSp new mod ord">
        <pc:chgData name="Bruna Silva Miranda Zivigicóski" userId="f1b1e737d989b20c" providerId="LiveId" clId="{3C66FBB4-7EF1-4071-AC60-5E9AFCAD5D29}" dt="2024-09-25T11:49:20.695" v="169" actId="207"/>
        <pc:sldMkLst>
          <pc:docMk/>
          <pc:sldMk cId="4012006380" sldId="479"/>
        </pc:sldMkLst>
        <pc:spChg chg="add mod">
          <ac:chgData name="Bruna Silva Miranda Zivigicóski" userId="f1b1e737d989b20c" providerId="LiveId" clId="{3C66FBB4-7EF1-4071-AC60-5E9AFCAD5D29}" dt="2024-09-25T11:49:20.695" v="169" actId="207"/>
          <ac:spMkLst>
            <pc:docMk/>
            <pc:sldMk cId="4012006380" sldId="479"/>
            <ac:spMk id="3" creationId="{BB25F5C5-C604-A633-08C6-019AA437A8F8}"/>
          </ac:spMkLst>
        </pc:spChg>
        <pc:picChg chg="add mod">
          <ac:chgData name="Bruna Silva Miranda Zivigicóski" userId="f1b1e737d989b20c" providerId="LiveId" clId="{3C66FBB4-7EF1-4071-AC60-5E9AFCAD5D29}" dt="2024-09-25T11:48:58.063" v="164" actId="14100"/>
          <ac:picMkLst>
            <pc:docMk/>
            <pc:sldMk cId="4012006380" sldId="479"/>
            <ac:picMk id="2" creationId="{5A43B5CA-6249-A97F-F08F-284DDDD6135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3-%20Cliente_Jaguariaiva\Finan&#231;as%20e%20Contabilidade\Dados%20Relat&#243;rio%20Anual\Dados%20trabalhados%202703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3-%20Cliente_Jaguariaiva\Finan&#231;as%20e%20Contabilidade\Dados%20Relat&#243;rio%20Anual\Dados%20trabalhados%202703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3-%20Cliente_Jaguariaiva\Finan&#231;as%20e%20Contabilidade\Dados%20Relat&#243;rio%20Anual\Dados%20trabalhados%202703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4000" b="1" i="0" u="none" strike="noStrike" kern="1200" cap="all" baseline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RECEITAS</a:t>
            </a:r>
          </a:p>
        </c:rich>
      </c:tx>
      <c:layout>
        <c:manualLayout>
          <c:xMode val="edge"/>
          <c:yMode val="edge"/>
          <c:x val="0.21179735763954879"/>
          <c:y val="8.28460015143857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9708027492326172"/>
          <c:y val="0.14218899750814645"/>
          <c:w val="0.76261911117042569"/>
          <c:h val="0.570660726063641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'RECEITA hist'!$A$5</c:f>
              <c:strCache>
                <c:ptCount val="1"/>
                <c:pt idx="0">
                  <c:v>Receitas Correntes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'RECEITA hist'!$B$4:$F$4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'RECEITA hist'!$B$5:$F$5</c:f>
              <c:numCache>
                <c:formatCode>_(* #,##0.00_);_(* \(#,##0.00\);_(* "-"??_);_(@_)</c:formatCode>
                <c:ptCount val="5"/>
                <c:pt idx="0">
                  <c:v>99263749.109999999</c:v>
                </c:pt>
                <c:pt idx="1">
                  <c:v>104267908.98</c:v>
                </c:pt>
                <c:pt idx="2">
                  <c:v>120886292.18000001</c:v>
                </c:pt>
                <c:pt idx="3" formatCode="#,##0.00">
                  <c:v>143105828.88</c:v>
                </c:pt>
                <c:pt idx="4" formatCode="#,##0.00">
                  <c:v>164891936.22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5-47C0-9EDA-A5C9890AE340}"/>
            </c:ext>
          </c:extLst>
        </c:ser>
        <c:ser>
          <c:idx val="1"/>
          <c:order val="1"/>
          <c:tx>
            <c:strRef>
              <c:f>'RECEITA hist'!$A$6</c:f>
              <c:strCache>
                <c:ptCount val="1"/>
                <c:pt idx="0">
                  <c:v>Receitas de Capital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'RECEITA hist'!$B$4:$F$4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'RECEITA hist'!$B$6:$F$6</c:f>
              <c:numCache>
                <c:formatCode>_(* #,##0.00_);_(* \(#,##0.00\);_(* "-"??_);_(@_)</c:formatCode>
                <c:ptCount val="5"/>
                <c:pt idx="0">
                  <c:v>4799375.62</c:v>
                </c:pt>
                <c:pt idx="1">
                  <c:v>14595927.210000001</c:v>
                </c:pt>
                <c:pt idx="2">
                  <c:v>3738972.05</c:v>
                </c:pt>
                <c:pt idx="3" formatCode="#,##0.00">
                  <c:v>9933778.6099999994</c:v>
                </c:pt>
                <c:pt idx="4" formatCode="#,##0.00">
                  <c:v>28799946.960000001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A5-47C0-9EDA-A5C9890AE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025328"/>
        <c:axId val="444014512"/>
      </c:barChart>
      <c:dateAx>
        <c:axId val="4440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4014512"/>
        <c:crosses val="autoZero"/>
        <c:auto val="0"/>
        <c:lblOffset val="100"/>
        <c:baseTimeUnit val="days"/>
      </c:dateAx>
      <c:valAx>
        <c:axId val="44401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4025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34345389029751"/>
          <c:y val="3.2949518457978839E-2"/>
          <c:w val="0.39411417322834652"/>
          <c:h val="7.1881296609056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COMPOSIÇÃO RECEITAS CORRENTES</a:t>
            </a:r>
          </a:p>
        </c:rich>
      </c:tx>
      <c:layout>
        <c:manualLayout>
          <c:xMode val="edge"/>
          <c:yMode val="edge"/>
          <c:x val="0.24580205599300081"/>
          <c:y val="3.98499820753525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477321608075391E-2"/>
          <c:y val="0.21796444079429106"/>
          <c:w val="0.93888888888888888"/>
          <c:h val="0.75474518810148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85-4A94-929A-F448ED98EEB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85-4A94-929A-F448ED98EEB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85-4A94-929A-F448ED98EEB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85-4A94-929A-F448ED98EEBD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B85-4A94-929A-F448ED98EEBD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B85-4A94-929A-F448ED98EE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B85-4A94-929A-F448ED98EE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85-4A94-929A-F448ED98EEBD}"/>
                </c:ext>
              </c:extLst>
            </c:dLbl>
            <c:dLbl>
              <c:idx val="1"/>
              <c:layout>
                <c:manualLayout>
                  <c:x val="-3.6304430319704012E-2"/>
                  <c:y val="0.1156373202769607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85-4A94-929A-F448ED98EEBD}"/>
                </c:ext>
              </c:extLst>
            </c:dLbl>
            <c:dLbl>
              <c:idx val="2"/>
              <c:layout>
                <c:manualLayout>
                  <c:x val="0.10429212914650729"/>
                  <c:y val="7.9025156658201947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85-4A94-929A-F448ED98EEBD}"/>
                </c:ext>
              </c:extLst>
            </c:dLbl>
            <c:dLbl>
              <c:idx val="3"/>
              <c:layout>
                <c:manualLayout>
                  <c:x val="4.8946652752743257E-2"/>
                  <c:y val="0.1536489029358569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85-4A94-929A-F448ED98EEBD}"/>
                </c:ext>
              </c:extLst>
            </c:dLbl>
            <c:dLbl>
              <c:idx val="4"/>
              <c:layout>
                <c:manualLayout>
                  <c:x val="2.3678335388799293E-2"/>
                  <c:y val="0.2684129565010871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85-4A94-929A-F448ED98EEBD}"/>
                </c:ext>
              </c:extLst>
            </c:dLbl>
            <c:dLbl>
              <c:idx val="5"/>
              <c:layout>
                <c:manualLayout>
                  <c:x val="3.1178098219650219E-2"/>
                  <c:y val="-0.1914215247456016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85-4A94-929A-F448ED98EEBD}"/>
                </c:ext>
              </c:extLst>
            </c:dLbl>
            <c:dLbl>
              <c:idx val="6"/>
              <c:layout>
                <c:manualLayout>
                  <c:x val="-0.12246893084147614"/>
                  <c:y val="0.11785592926174251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85-4A94-929A-F448ED98EEBD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'RECEITA hist'!$H$42:$H$48</c:f>
              <c:strCache>
                <c:ptCount val="7"/>
                <c:pt idx="0">
                  <c:v>RECEITA CORRENTE</c:v>
                </c:pt>
                <c:pt idx="1">
                  <c:v>Impostos, Taxas e Contribuições de Melhoria</c:v>
                </c:pt>
                <c:pt idx="2">
                  <c:v>Contribuições</c:v>
                </c:pt>
                <c:pt idx="3">
                  <c:v>Receita Patrimonial</c:v>
                </c:pt>
                <c:pt idx="4">
                  <c:v>Receita de Serviços</c:v>
                </c:pt>
                <c:pt idx="5">
                  <c:v>Transferências Correntes</c:v>
                </c:pt>
                <c:pt idx="6">
                  <c:v>Outras Receitas Correntes</c:v>
                </c:pt>
              </c:strCache>
            </c:strRef>
          </c:cat>
          <c:val>
            <c:numRef>
              <c:f>'RECEITA hist'!$I$42:$I$48</c:f>
              <c:numCache>
                <c:formatCode>#,##0.00</c:formatCode>
                <c:ptCount val="7"/>
                <c:pt idx="0" formatCode="General">
                  <c:v>2022</c:v>
                </c:pt>
                <c:pt idx="1">
                  <c:v>31568131.969999999</c:v>
                </c:pt>
                <c:pt idx="2">
                  <c:v>1780794.23</c:v>
                </c:pt>
                <c:pt idx="3">
                  <c:v>2655359.83</c:v>
                </c:pt>
                <c:pt idx="4">
                  <c:v>13120909.300000001</c:v>
                </c:pt>
                <c:pt idx="5">
                  <c:v>125101048.3</c:v>
                </c:pt>
                <c:pt idx="6">
                  <c:v>2417937.69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B85-4A94-929A-F448ED98EEB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B85-4A94-929A-F448ED98EEB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B85-4A94-929A-F448ED98EEB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3B85-4A94-929A-F448ED98EEB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3B85-4A94-929A-F448ED98EEBD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3B85-4A94-929A-F448ED98EEBD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3B85-4A94-929A-F448ED98EEB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3B85-4A94-929A-F448ED98EEBD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3B85-4A94-929A-F448ED98EEBD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3B85-4A94-929A-F448ED98EEBD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3B85-4A94-929A-F448ED98EEBD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3B85-4A94-929A-F448ED98EEBD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3B85-4A94-929A-F448ED98EEBD}"/>
                </c:ext>
              </c:extLst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3B85-4A94-929A-F448ED98EEBD}"/>
                </c:ext>
              </c:extLst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3B85-4A94-929A-F448ED98EEBD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ED7D31"/>
                </a:solidFill>
                <a:round/>
              </a:ln>
              <a:effectLst>
                <a:outerShdw blurRad="50800" dist="38100" dir="2700000" algn="tl" rotWithShape="0">
                  <a:srgbClr val="ED7D31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'RECEITA hist'!$H$42:$H$48</c:f>
              <c:strCache>
                <c:ptCount val="7"/>
                <c:pt idx="0">
                  <c:v>RECEITA CORRENTE</c:v>
                </c:pt>
                <c:pt idx="1">
                  <c:v>Impostos, Taxas e Contribuições de Melhoria</c:v>
                </c:pt>
                <c:pt idx="2">
                  <c:v>Contribuições</c:v>
                </c:pt>
                <c:pt idx="3">
                  <c:v>Receita Patrimonial</c:v>
                </c:pt>
                <c:pt idx="4">
                  <c:v>Receita de Serviços</c:v>
                </c:pt>
                <c:pt idx="5">
                  <c:v>Transferências Correntes</c:v>
                </c:pt>
                <c:pt idx="6">
                  <c:v>Outras Receitas Correntes</c:v>
                </c:pt>
              </c:strCache>
            </c:strRef>
          </c:cat>
          <c:val>
            <c:numRef>
              <c:f>'RECEITA hist'!$J$42:$J$48</c:f>
              <c:numCache>
                <c:formatCode>0%</c:formatCode>
                <c:ptCount val="7"/>
                <c:pt idx="1">
                  <c:v>0.1787082392753914</c:v>
                </c:pt>
                <c:pt idx="2">
                  <c:v>1.0081135040157285E-2</c:v>
                </c:pt>
                <c:pt idx="3">
                  <c:v>1.5032079830154824E-2</c:v>
                </c:pt>
                <c:pt idx="4">
                  <c:v>7.4277901553485834E-2</c:v>
                </c:pt>
                <c:pt idx="5">
                  <c:v>0.70820117244963154</c:v>
                </c:pt>
                <c:pt idx="6">
                  <c:v>1.3688025242296502E-2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3B85-4A94-929A-F448ED98EEB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408555826422679E-2"/>
          <c:y val="0.14419629596230449"/>
          <c:w val="0.96817234990637313"/>
          <c:h val="0.8558037040376956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166-4232-8B4C-A4408221E85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166-4232-8B4C-A4408221E85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166-4232-8B4C-A4408221E85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166-4232-8B4C-A4408221E857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DEBB77-3362-4B00-92FA-92588EBD80FE}" type="CATEGORYNAME">
                      <a:rPr lang="pt-BR" sz="1600"/>
                      <a:pPr>
                        <a:defRPr sz="2400"/>
                      </a:pPr>
                      <a:t>[NOME DA CATEGORIA]</a:t>
                    </a:fld>
                    <a:r>
                      <a:rPr lang="pt-BR" sz="1600" baseline="0" dirty="0"/>
                      <a:t>
</a:t>
                    </a:r>
                    <a:fld id="{A3D88A24-12DA-40BF-AB13-65BE748DC608}" type="PERCENTAGE">
                      <a:rPr lang="pt-BR" sz="1600" baseline="0"/>
                      <a:pPr>
                        <a:defRPr sz="2400"/>
                      </a:pPr>
                      <a:t>[PORCENTAGEM]</a:t>
                    </a:fld>
                    <a:endParaRPr lang="pt-BR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66-4232-8B4C-A4408221E85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6FF17F9-DB83-4530-AD3F-3068BD946D56}" type="CATEGORYNAME">
                      <a:rPr lang="en-US" sz="1600"/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[NOME DA CATEGORIA]</a:t>
                    </a:fld>
                    <a:r>
                      <a:rPr lang="en-US" sz="1600" baseline="0" dirty="0"/>
                      <a:t>
</a:t>
                    </a:r>
                    <a:fld id="{B6661776-2B5A-4A71-8804-9AC96E4A00CE}" type="PERCENTAGE">
                      <a:rPr lang="en-US" sz="1600" baseline="0"/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[PORCENTAGEM]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66-4232-8B4C-A4408221E857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BA9B19-F5A0-4D93-BA5B-6A7FC8EF8C71}" type="CATEGORYNAME">
                      <a:rPr lang="en-US" sz="1400"/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[NOME DA CATEGORIA]</a:t>
                    </a:fld>
                    <a:r>
                      <a:rPr lang="en-US" baseline="0" dirty="0"/>
                      <a:t>
</a:t>
                    </a:r>
                    <a:fld id="{A56E301C-BF80-46E5-AD4A-09138E6D4915}" type="PERCENTAGE">
                      <a:rPr lang="en-US" baseline="0"/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[PORCENTAGEM]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166-4232-8B4C-A4408221E857}"/>
                </c:ext>
              </c:extLst>
            </c:dLbl>
            <c:dLbl>
              <c:idx val="3"/>
              <c:layout>
                <c:manualLayout>
                  <c:x val="0.14650503062117234"/>
                  <c:y val="7.65205752981540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5D68AA-4E73-4D6E-8205-3A3AE2ACA87D}" type="CATEGORYNAME">
                      <a:rPr lang="pt-BR" sz="1400">
                        <a:solidFill>
                          <a:schemeClr val="accent1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pt-BR" sz="1400" baseline="0" dirty="0">
                        <a:solidFill>
                          <a:schemeClr val="accent1"/>
                        </a:solidFill>
                      </a:rPr>
                      <a:t>
</a:t>
                    </a:r>
                    <a:fld id="{A1D8C54D-95B6-44AA-9626-066BC2C42506}" type="PERCENTAGE">
                      <a:rPr lang="pt-BR" sz="1400" baseline="0">
                        <a:solidFill>
                          <a:schemeClr val="accent1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</a:defRPr>
                      </a:pPr>
                      <a:t>[PORCENTAGEM]</a:t>
                    </a:fld>
                    <a:endParaRPr lang="pt-BR" sz="1400" baseline="0" dirty="0">
                      <a:solidFill>
                        <a:schemeClr val="accent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72791865713562"/>
                      <c:h val="0.236920554973003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166-4232-8B4C-A4408221E8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Planilha3!$A$82:$A$85</c:f>
              <c:strCache>
                <c:ptCount val="4"/>
                <c:pt idx="0">
                  <c:v>PESSOAL, E ENCARGOS SOCIAIS</c:v>
                </c:pt>
                <c:pt idx="1">
                  <c:v>OUTRAS DESPESAS CORRENTES</c:v>
                </c:pt>
                <c:pt idx="2">
                  <c:v>INVESTIMENTOS</c:v>
                </c:pt>
                <c:pt idx="3">
                  <c:v>AMORTIZAÇÃO/ REFi. DA DÍVIDA</c:v>
                </c:pt>
              </c:strCache>
            </c:strRef>
          </c:cat>
          <c:val>
            <c:numRef>
              <c:f>Planilha3!$B$82:$B$85</c:f>
              <c:numCache>
                <c:formatCode>#,##0.00</c:formatCode>
                <c:ptCount val="4"/>
                <c:pt idx="0">
                  <c:v>82213158.939999998</c:v>
                </c:pt>
                <c:pt idx="1">
                  <c:v>70314689.939999998</c:v>
                </c:pt>
                <c:pt idx="2">
                  <c:v>17144692.48</c:v>
                </c:pt>
                <c:pt idx="3">
                  <c:v>16036866.43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66-4232-8B4C-A4408221E85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06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02/10/2024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jaguariaiva.pr.gov.br/transparenci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C7BDA61-0F22-FFE9-676E-E475CA550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25302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8BE25E9-515F-CE67-3083-420698C6FD88}"/>
              </a:ext>
            </a:extLst>
          </p:cNvPr>
          <p:cNvSpPr txBox="1"/>
          <p:nvPr/>
        </p:nvSpPr>
        <p:spPr>
          <a:xfrm>
            <a:off x="405001" y="516668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MUNICÍPIO DE JAGUARIAÍVA-PR</a:t>
            </a:r>
          </a:p>
        </p:txBody>
      </p:sp>
    </p:spTree>
    <p:extLst>
      <p:ext uri="{BB962C8B-B14F-4D97-AF65-F5344CB8AC3E}">
        <p14:creationId xmlns:p14="http://schemas.microsoft.com/office/powerpoint/2010/main" val="404158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A43B5CA-6249-A97F-F08F-284DDDD61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294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B25F5C5-C604-A633-08C6-019AA437A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015517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sng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Leis Orçamentárias</a:t>
            </a:r>
            <a:r>
              <a:rPr kumimoji="0" lang="pt-B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pt-B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</a:br>
            <a:endParaRPr kumimoji="0" 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PPA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– Plano Plurianual Anual, realizado para 4 anos (2022/2025)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LDO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– Lei de Diretrizes Orçamentárias, realizado anualmente – estudos das receitas e metais fiscais. (2025)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LOA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– Lei Orçamentária Anual, realizado anualmente – detalhamento das receitas e despesas. (2025)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0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D87972E3-D314-4302-B414-1D2415045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547439"/>
              </p:ext>
            </p:extLst>
          </p:nvPr>
        </p:nvGraphicFramePr>
        <p:xfrm>
          <a:off x="0" y="726141"/>
          <a:ext cx="9144000" cy="613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EA9AEE5-6C3A-3812-EA31-07F0F3DD2B3D}"/>
              </a:ext>
            </a:extLst>
          </p:cNvPr>
          <p:cNvSpPr txBox="1"/>
          <p:nvPr/>
        </p:nvSpPr>
        <p:spPr>
          <a:xfrm>
            <a:off x="755576" y="332656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ESTUDO TÉCNICO FINANCEIRO E ORÇAMENTÁRIO</a:t>
            </a:r>
          </a:p>
        </p:txBody>
      </p:sp>
    </p:spTree>
    <p:extLst>
      <p:ext uri="{BB962C8B-B14F-4D97-AF65-F5344CB8AC3E}">
        <p14:creationId xmlns:p14="http://schemas.microsoft.com/office/powerpoint/2010/main" val="128834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BDD3500-03EE-A7D8-D456-715F358115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228703"/>
              </p:ext>
            </p:extLst>
          </p:nvPr>
        </p:nvGraphicFramePr>
        <p:xfrm>
          <a:off x="0" y="242048"/>
          <a:ext cx="9144000" cy="637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19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3E90377-C98A-0A1A-D4D2-45F4F3BA92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636365"/>
              </p:ext>
            </p:extLst>
          </p:nvPr>
        </p:nvGraphicFramePr>
        <p:xfrm>
          <a:off x="0" y="939474"/>
          <a:ext cx="9144000" cy="497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7FB0D4AB-1F34-DE68-559C-62828BE1C42D}"/>
              </a:ext>
            </a:extLst>
          </p:cNvPr>
          <p:cNvSpPr>
            <a:spLocks noGrp="1"/>
          </p:cNvSpPr>
          <p:nvPr/>
        </p:nvSpPr>
        <p:spPr>
          <a:xfrm>
            <a:off x="539552" y="-171400"/>
            <a:ext cx="82089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Distribuição da execução da despesa- categoria</a:t>
            </a:r>
          </a:p>
        </p:txBody>
      </p:sp>
    </p:spTree>
    <p:extLst>
      <p:ext uri="{BB962C8B-B14F-4D97-AF65-F5344CB8AC3E}">
        <p14:creationId xmlns:p14="http://schemas.microsoft.com/office/powerpoint/2010/main" val="330087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37672"/>
              </p:ext>
            </p:extLst>
          </p:nvPr>
        </p:nvGraphicFramePr>
        <p:xfrm>
          <a:off x="0" y="764704"/>
          <a:ext cx="9143999" cy="643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123">
                  <a:extLst>
                    <a:ext uri="{9D8B030D-6E8A-4147-A177-3AD203B41FA5}">
                      <a16:colId xmlns:a16="http://schemas.microsoft.com/office/drawing/2014/main" val="2111110771"/>
                    </a:ext>
                  </a:extLst>
                </a:gridCol>
                <a:gridCol w="6254496">
                  <a:extLst>
                    <a:ext uri="{9D8B030D-6E8A-4147-A177-3AD203B41FA5}">
                      <a16:colId xmlns:a16="http://schemas.microsoft.com/office/drawing/2014/main" val="1019468500"/>
                    </a:ext>
                  </a:extLst>
                </a:gridCol>
                <a:gridCol w="2132380">
                  <a:extLst>
                    <a:ext uri="{9D8B030D-6E8A-4147-A177-3AD203B41FA5}">
                      <a16:colId xmlns:a16="http://schemas.microsoft.com/office/drawing/2014/main" val="784637136"/>
                    </a:ext>
                  </a:extLst>
                </a:gridCol>
              </a:tblGrid>
              <a:tr h="301820"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PODER EXECUTIVO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463996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83719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Impostos, Taxas e Contribuição de Melhoria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32.876.700,00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696315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Contribuições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2.102.800,00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213709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 Patrimonial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1.343.900,00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92206"/>
                  </a:ext>
                </a:extLst>
              </a:tr>
              <a:tr h="2241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Receita de Serviços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1.000.000,00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35058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1.7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600">
                          <a:solidFill>
                            <a:schemeClr val="tx1"/>
                          </a:solidFill>
                          <a:effectLst/>
                        </a:rPr>
                        <a:t>Transferências Correntes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141.761.600,00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1141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Outras Receitas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115.000,00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54378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2.0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Receitas de Capital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300.000,00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934625"/>
                  </a:ext>
                </a:extLst>
              </a:tr>
              <a:tr h="310285"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Total das receitas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 do Poder Executivo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179.500.000,00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221671"/>
                  </a:ext>
                </a:extLst>
              </a:tr>
              <a:tr h="30876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SERVIÇO AUTÔNOMO MUNICIPAL DE ÁGUA E ESGOTO - SAMAE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994310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669698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 Patrimonial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237.400,00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15408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 de Serviços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12.362.600,00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580974"/>
                  </a:ext>
                </a:extLst>
              </a:tr>
              <a:tr h="5620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Total das Receitas do Serviço Autônomo Municipal de Água e Esgoto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12.600.000,00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724194"/>
                  </a:ext>
                </a:extLst>
              </a:tr>
              <a:tr h="4465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INSTITUTO DE PREVIDÊNCIA E ASSISTÊNCIA AOS SERVIDORES PÚBLICOS MUNICIPAIS DE JAGUARIAÍVA - IPASPMJ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632234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16293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4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Contribuições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19.407.200,00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04768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Receita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Patrimonial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5.860.000,00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678576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Receita de Serviços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910.000,00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0256"/>
                  </a:ext>
                </a:extLst>
              </a:tr>
              <a:tr h="22645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Outras Receitas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564.800,00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23838"/>
                  </a:ext>
                </a:extLst>
              </a:tr>
              <a:tr h="22645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Total das Receitas do Instituto de Previdência Municipal - IPAS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26.742.000,00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56738"/>
                  </a:ext>
                </a:extLst>
              </a:tr>
              <a:tr h="31637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TOTAL DAS RECEITAS DO EXERCÍCIO DE 2025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218.842.000,00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03" marR="60803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6056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3CCB1C1-42AF-9290-519C-0B0613D08FD3}"/>
              </a:ext>
            </a:extLst>
          </p:cNvPr>
          <p:cNvSpPr txBox="1"/>
          <p:nvPr/>
        </p:nvSpPr>
        <p:spPr>
          <a:xfrm>
            <a:off x="1758752" y="260648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PL LOA 2025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5760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6484">
                  <a:extLst>
                    <a:ext uri="{9D8B030D-6E8A-4147-A177-3AD203B41FA5}">
                      <a16:colId xmlns:a16="http://schemas.microsoft.com/office/drawing/2014/main" val="1547342230"/>
                    </a:ext>
                  </a:extLst>
                </a:gridCol>
                <a:gridCol w="2077516">
                  <a:extLst>
                    <a:ext uri="{9D8B030D-6E8A-4147-A177-3AD203B41FA5}">
                      <a16:colId xmlns:a16="http://schemas.microsoft.com/office/drawing/2014/main" val="2684106029"/>
                    </a:ext>
                  </a:extLst>
                </a:gridCol>
              </a:tblGrid>
              <a:tr h="353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ISCRIMINAÇÃO DOS ÓRGÃOS E UNIDADES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ALOR</a:t>
                      </a: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 – R$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32038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Poder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Legislativo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8.600.000,00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03785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Municipal </a:t>
                      </a: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Governo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2.399.100,00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464328"/>
                  </a:ext>
                </a:extLst>
              </a:tr>
              <a:tr h="49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Comunicação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Social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1.518.200,00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51725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Negócios Jur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effectLst/>
                        </a:rPr>
                        <a:t>ídicos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2.212.500,00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47242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Finanças e Planejamento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4.659.400,00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40557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Administração e Recursos Humanos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5.628.300,00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946643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Desenvolvimento Urbano e Logística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24.354.100,00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37885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effectLst/>
                        </a:rPr>
                        <a:t>Desenv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. Econômico e Agropecuário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1.791.500,00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88874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Turismo e Meio Ambiente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5.510.800,00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79665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Municipal de Educação, Cultura, Esporte e Lazer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55.403.492,00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04537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Municipal de Saúde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31.991.595,00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40565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Secretaria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Municipal de Habitação e Desenvolvimento Social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6.132.300,00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29831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Encargos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Gerais do Município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23.146.913,00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329533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Secretaria Municipal de Segurança Pública, Trânsito e Defesa Civil - SEMSEP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3.151.800,00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87086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Reserva de Contingência 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3.000.000,00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342900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Inst. de 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effectLst/>
                        </a:rPr>
                        <a:t>Prev.e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Assist. aos Servidores 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effectLst/>
                        </a:rPr>
                        <a:t>Públ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. Mun. de Jaguariaíva 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26.742.000,00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26447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Serviço Autônomo Municipal de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Água</a:t>
                      </a:r>
                      <a:r>
                        <a:rPr lang="x-none" sz="1600" b="0" dirty="0">
                          <a:solidFill>
                            <a:schemeClr val="tx1"/>
                          </a:solidFill>
                          <a:effectLst/>
                        </a:rPr>
                        <a:t> e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Esgoto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12.600.000,00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42168"/>
                  </a:ext>
                </a:extLst>
              </a:tr>
              <a:tr h="35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TOTAL GERAL DAS DESPESAS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218.842.000,00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5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467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270">
                  <a:extLst>
                    <a:ext uri="{9D8B030D-6E8A-4147-A177-3AD203B41FA5}">
                      <a16:colId xmlns:a16="http://schemas.microsoft.com/office/drawing/2014/main" val="1403793635"/>
                    </a:ext>
                  </a:extLst>
                </a:gridCol>
                <a:gridCol w="5457139">
                  <a:extLst>
                    <a:ext uri="{9D8B030D-6E8A-4147-A177-3AD203B41FA5}">
                      <a16:colId xmlns:a16="http://schemas.microsoft.com/office/drawing/2014/main" val="63851144"/>
                    </a:ext>
                  </a:extLst>
                </a:gridCol>
                <a:gridCol w="1980591">
                  <a:extLst>
                    <a:ext uri="{9D8B030D-6E8A-4147-A177-3AD203B41FA5}">
                      <a16:colId xmlns:a16="http://schemas.microsoft.com/office/drawing/2014/main" val="24082874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UNÇÃO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ISCRIMINAÇÃO DAS FUNÇÕES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ALOR</a:t>
                      </a:r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</a:rPr>
                        <a:t> – R$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7987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Legislativa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8.600.000,00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0687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Essencial a Justiça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2.212.500,00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77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Administração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22.054.900,00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0307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Segurança Pública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3.151.800,00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91047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Assistência Social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6.122.300,00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6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Previdência Social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16.976.577,07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6658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Saúde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31.991.595,00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0529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Trabalho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172.000,00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3683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Educação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52.281.292,00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68191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Cultura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2.017.200,00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192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Urbanismo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9.218.300,00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377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Habitação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10.000,00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4618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Saneamento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11.879.000,00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4116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Gestão Ambiental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3.920.900,00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9826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Ciência e Tecnologia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65.000,00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956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Agricultura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15.000,00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38241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Comércio e Serviços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2.039.500,00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9604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Comunicações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340.000,00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86687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Transporte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9.020.800,00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7203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Desporto e Lazer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1.440.000,00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46125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Encargos Especiais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23.327.913,00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3281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Reserva de Contingência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11.985.422,93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9063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TOTAL GERAL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218.842.000,00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034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6" y="4293097"/>
            <a:ext cx="7830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Para mais informações acessar o link              </a:t>
            </a:r>
            <a:r>
              <a:rPr lang="pt-BR" dirty="0">
                <a:hlinkClick r:id="rId3"/>
              </a:rPr>
              <a:t>http://portal.jaguariaiva.pr.gov.br/transparencia/</a:t>
            </a:r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PROGOV TCE	</a:t>
            </a:r>
          </a:p>
          <a:p>
            <a:pPr algn="ctr"/>
            <a:r>
              <a:rPr lang="pt-BR" sz="3600" dirty="0">
                <a:solidFill>
                  <a:srgbClr val="009900"/>
                </a:solidFill>
              </a:rPr>
              <a:t>Portal da Transparência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11400</TotalTime>
  <Words>422</Words>
  <Application>Microsoft Office PowerPoint</Application>
  <PresentationFormat>Apresentação na tela (4:3)</PresentationFormat>
  <Paragraphs>192</Paragraphs>
  <Slides>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Book Antiqua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 Nacli</cp:lastModifiedBy>
  <cp:revision>1523</cp:revision>
  <cp:lastPrinted>2021-09-21T11:33:31Z</cp:lastPrinted>
  <dcterms:modified xsi:type="dcterms:W3CDTF">2024-10-02T20:06:53Z</dcterms:modified>
</cp:coreProperties>
</file>