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1"/>
  </p:notesMasterIdLst>
  <p:handoutMasterIdLst>
    <p:handoutMasterId r:id="rId12"/>
  </p:handoutMasterIdLst>
  <p:sldIdLst>
    <p:sldId id="475" r:id="rId2"/>
    <p:sldId id="479" r:id="rId3"/>
    <p:sldId id="476" r:id="rId4"/>
    <p:sldId id="477" r:id="rId5"/>
    <p:sldId id="478" r:id="rId6"/>
    <p:sldId id="441" r:id="rId7"/>
    <p:sldId id="474" r:id="rId8"/>
    <p:sldId id="346" r:id="rId9"/>
    <p:sldId id="372" r:id="rId10"/>
  </p:sldIdLst>
  <p:sldSz cx="9144000" cy="6858000" type="screen4x3"/>
  <p:notesSz cx="6797675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FECB4D8-DB02-4DC6-A0A2-4F2EBAE1DC90}" styleName="Estilo Médio 1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Estilo Médio 4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03447BB-5D67-496B-8E87-E561075AD55C}" styleName="Estilo Escuro 1 - Ênfase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91" autoAdjust="0"/>
    <p:restoredTop sz="94570"/>
  </p:normalViewPr>
  <p:slideViewPr>
    <p:cSldViewPr>
      <p:cViewPr varScale="1">
        <p:scale>
          <a:sx n="108" d="100"/>
          <a:sy n="108" d="100"/>
        </p:scale>
        <p:origin x="150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una Silva Miranda Zivigicóski" userId="f1b1e737d989b20c" providerId="LiveId" clId="{3C66FBB4-7EF1-4071-AC60-5E9AFCAD5D29}"/>
    <pc:docChg chg="custSel addSld delSld modSld sldOrd">
      <pc:chgData name="Bruna Silva Miranda Zivigicóski" userId="f1b1e737d989b20c" providerId="LiveId" clId="{3C66FBB4-7EF1-4071-AC60-5E9AFCAD5D29}" dt="2024-09-25T11:49:20.695" v="169" actId="207"/>
      <pc:docMkLst>
        <pc:docMk/>
      </pc:docMkLst>
      <pc:sldChg chg="modSp mod">
        <pc:chgData name="Bruna Silva Miranda Zivigicóski" userId="f1b1e737d989b20c" providerId="LiveId" clId="{3C66FBB4-7EF1-4071-AC60-5E9AFCAD5D29}" dt="2024-09-25T11:47:53.194" v="158" actId="255"/>
        <pc:sldMkLst>
          <pc:docMk/>
          <pc:sldMk cId="0" sldId="346"/>
        </pc:sldMkLst>
        <pc:graphicFrameChg chg="modGraphic">
          <ac:chgData name="Bruna Silva Miranda Zivigicóski" userId="f1b1e737d989b20c" providerId="LiveId" clId="{3C66FBB4-7EF1-4071-AC60-5E9AFCAD5D29}" dt="2024-09-25T11:47:53.194" v="158" actId="255"/>
          <ac:graphicFrameMkLst>
            <pc:docMk/>
            <pc:sldMk cId="0" sldId="346"/>
            <ac:graphicFrameMk id="2" creationId="{00000000-0000-0000-0000-000000000000}"/>
          </ac:graphicFrameMkLst>
        </pc:graphicFrameChg>
      </pc:sldChg>
      <pc:sldChg chg="delSp del mod">
        <pc:chgData name="Bruna Silva Miranda Zivigicóski" userId="f1b1e737d989b20c" providerId="LiveId" clId="{3C66FBB4-7EF1-4071-AC60-5E9AFCAD5D29}" dt="2024-09-25T11:41:19.373" v="8" actId="47"/>
        <pc:sldMkLst>
          <pc:docMk/>
          <pc:sldMk cId="0" sldId="376"/>
        </pc:sldMkLst>
        <pc:spChg chg="del">
          <ac:chgData name="Bruna Silva Miranda Zivigicóski" userId="f1b1e737d989b20c" providerId="LiveId" clId="{3C66FBB4-7EF1-4071-AC60-5E9AFCAD5D29}" dt="2024-09-25T11:41:17.967" v="7" actId="478"/>
          <ac:spMkLst>
            <pc:docMk/>
            <pc:sldMk cId="0" sldId="376"/>
            <ac:spMk id="4" creationId="{59F781BE-AD6E-852D-EAAD-A9A3D8312DB8}"/>
          </ac:spMkLst>
        </pc:spChg>
        <pc:picChg chg="del">
          <ac:chgData name="Bruna Silva Miranda Zivigicóski" userId="f1b1e737d989b20c" providerId="LiveId" clId="{3C66FBB4-7EF1-4071-AC60-5E9AFCAD5D29}" dt="2024-09-25T11:41:16.232" v="6" actId="478"/>
          <ac:picMkLst>
            <pc:docMk/>
            <pc:sldMk cId="0" sldId="376"/>
            <ac:picMk id="3" creationId="{51895187-EAB5-90F2-9A6E-33C5F197E37D}"/>
          </ac:picMkLst>
        </pc:picChg>
      </pc:sldChg>
      <pc:sldChg chg="addSp modSp mod">
        <pc:chgData name="Bruna Silva Miranda Zivigicóski" userId="f1b1e737d989b20c" providerId="LiveId" clId="{3C66FBB4-7EF1-4071-AC60-5E9AFCAD5D29}" dt="2024-09-25T11:47:34.008" v="156" actId="255"/>
        <pc:sldMkLst>
          <pc:docMk/>
          <pc:sldMk cId="0" sldId="441"/>
        </pc:sldMkLst>
        <pc:spChg chg="add mod">
          <ac:chgData name="Bruna Silva Miranda Zivigicóski" userId="f1b1e737d989b20c" providerId="LiveId" clId="{3C66FBB4-7EF1-4071-AC60-5E9AFCAD5D29}" dt="2024-09-25T11:47:08.352" v="155" actId="122"/>
          <ac:spMkLst>
            <pc:docMk/>
            <pc:sldMk cId="0" sldId="441"/>
            <ac:spMk id="3" creationId="{63CCB1C1-42AF-9290-519C-0B0613D08FD3}"/>
          </ac:spMkLst>
        </pc:spChg>
        <pc:graphicFrameChg chg="mod modGraphic">
          <ac:chgData name="Bruna Silva Miranda Zivigicóski" userId="f1b1e737d989b20c" providerId="LiveId" clId="{3C66FBB4-7EF1-4071-AC60-5E9AFCAD5D29}" dt="2024-09-25T11:47:34.008" v="156" actId="255"/>
          <ac:graphicFrameMkLst>
            <pc:docMk/>
            <pc:sldMk cId="0" sldId="441"/>
            <ac:graphicFrameMk id="2" creationId="{00000000-0000-0000-0000-000000000000}"/>
          </ac:graphicFrameMkLst>
        </pc:graphicFrameChg>
      </pc:sldChg>
      <pc:sldChg chg="modSp mod">
        <pc:chgData name="Bruna Silva Miranda Zivigicóski" userId="f1b1e737d989b20c" providerId="LiveId" clId="{3C66FBB4-7EF1-4071-AC60-5E9AFCAD5D29}" dt="2024-09-25T11:47:45.474" v="157" actId="255"/>
        <pc:sldMkLst>
          <pc:docMk/>
          <pc:sldMk cId="923159557" sldId="474"/>
        </pc:sldMkLst>
        <pc:graphicFrameChg chg="modGraphic">
          <ac:chgData name="Bruna Silva Miranda Zivigicóski" userId="f1b1e737d989b20c" providerId="LiveId" clId="{3C66FBB4-7EF1-4071-AC60-5E9AFCAD5D29}" dt="2024-09-25T11:47:45.474" v="157" actId="255"/>
          <ac:graphicFrameMkLst>
            <pc:docMk/>
            <pc:sldMk cId="923159557" sldId="474"/>
            <ac:graphicFrameMk id="6" creationId="{00000000-0000-0000-0000-000000000000}"/>
          </ac:graphicFrameMkLst>
        </pc:graphicFrameChg>
      </pc:sldChg>
      <pc:sldChg chg="addSp modSp new mod">
        <pc:chgData name="Bruna Silva Miranda Zivigicóski" userId="f1b1e737d989b20c" providerId="LiveId" clId="{3C66FBB4-7EF1-4071-AC60-5E9AFCAD5D29}" dt="2024-09-25T11:41:12.150" v="5"/>
        <pc:sldMkLst>
          <pc:docMk/>
          <pc:sldMk cId="4041588550" sldId="475"/>
        </pc:sldMkLst>
        <pc:spChg chg="add mod">
          <ac:chgData name="Bruna Silva Miranda Zivigicóski" userId="f1b1e737d989b20c" providerId="LiveId" clId="{3C66FBB4-7EF1-4071-AC60-5E9AFCAD5D29}" dt="2024-09-25T11:41:12.150" v="5"/>
          <ac:spMkLst>
            <pc:docMk/>
            <pc:sldMk cId="4041588550" sldId="475"/>
            <ac:spMk id="4" creationId="{B8BE25E9-515F-CE67-3083-420698C6FD88}"/>
          </ac:spMkLst>
        </pc:spChg>
        <pc:picChg chg="add mod">
          <ac:chgData name="Bruna Silva Miranda Zivigicóski" userId="f1b1e737d989b20c" providerId="LiveId" clId="{3C66FBB4-7EF1-4071-AC60-5E9AFCAD5D29}" dt="2024-09-25T11:41:05.594" v="4" actId="14100"/>
          <ac:picMkLst>
            <pc:docMk/>
            <pc:sldMk cId="4041588550" sldId="475"/>
            <ac:picMk id="3" creationId="{4C7BDA61-0F22-FFE9-676E-E475CA550729}"/>
          </ac:picMkLst>
        </pc:picChg>
      </pc:sldChg>
      <pc:sldChg chg="addSp modSp new mod">
        <pc:chgData name="Bruna Silva Miranda Zivigicóski" userId="f1b1e737d989b20c" providerId="LiveId" clId="{3C66FBB4-7EF1-4071-AC60-5E9AFCAD5D29}" dt="2024-09-25T11:45:46.063" v="112" actId="14100"/>
        <pc:sldMkLst>
          <pc:docMk/>
          <pc:sldMk cId="1288346063" sldId="476"/>
        </pc:sldMkLst>
        <pc:spChg chg="add mod">
          <ac:chgData name="Bruna Silva Miranda Zivigicóski" userId="f1b1e737d989b20c" providerId="LiveId" clId="{3C66FBB4-7EF1-4071-AC60-5E9AFCAD5D29}" dt="2024-09-25T11:45:46.063" v="112" actId="14100"/>
          <ac:spMkLst>
            <pc:docMk/>
            <pc:sldMk cId="1288346063" sldId="476"/>
            <ac:spMk id="4" creationId="{3EA9AEE5-6C3A-3812-EA31-07F0F3DD2B3D}"/>
          </ac:spMkLst>
        </pc:spChg>
        <pc:graphicFrameChg chg="add mod">
          <ac:chgData name="Bruna Silva Miranda Zivigicóski" userId="f1b1e737d989b20c" providerId="LiveId" clId="{3C66FBB4-7EF1-4071-AC60-5E9AFCAD5D29}" dt="2024-09-25T11:45:05.678" v="35" actId="1076"/>
          <ac:graphicFrameMkLst>
            <pc:docMk/>
            <pc:sldMk cId="1288346063" sldId="476"/>
            <ac:graphicFrameMk id="2" creationId="{D87972E3-D314-4302-B414-1D2415045D94}"/>
          </ac:graphicFrameMkLst>
        </pc:graphicFrameChg>
        <pc:graphicFrameChg chg="add mod">
          <ac:chgData name="Bruna Silva Miranda Zivigicóski" userId="f1b1e737d989b20c" providerId="LiveId" clId="{3C66FBB4-7EF1-4071-AC60-5E9AFCAD5D29}" dt="2024-09-25T11:44:58.643" v="33"/>
          <ac:graphicFrameMkLst>
            <pc:docMk/>
            <pc:sldMk cId="1288346063" sldId="476"/>
            <ac:graphicFrameMk id="3" creationId="{48F8EB64-513E-E315-CCCE-46476A69501F}"/>
          </ac:graphicFrameMkLst>
        </pc:graphicFrameChg>
      </pc:sldChg>
      <pc:sldChg chg="addSp modSp new mod">
        <pc:chgData name="Bruna Silva Miranda Zivigicóski" userId="f1b1e737d989b20c" providerId="LiveId" clId="{3C66FBB4-7EF1-4071-AC60-5E9AFCAD5D29}" dt="2024-09-25T11:44:47.422" v="31" actId="207"/>
        <pc:sldMkLst>
          <pc:docMk/>
          <pc:sldMk cId="3221199318" sldId="477"/>
        </pc:sldMkLst>
        <pc:graphicFrameChg chg="add mod">
          <ac:chgData name="Bruna Silva Miranda Zivigicóski" userId="f1b1e737d989b20c" providerId="LiveId" clId="{3C66FBB4-7EF1-4071-AC60-5E9AFCAD5D29}" dt="2024-09-25T11:44:47.422" v="31" actId="207"/>
          <ac:graphicFrameMkLst>
            <pc:docMk/>
            <pc:sldMk cId="3221199318" sldId="477"/>
            <ac:graphicFrameMk id="2" creationId="{5BDD3500-03EE-A7D8-D456-715F358115E6}"/>
          </ac:graphicFrameMkLst>
        </pc:graphicFrameChg>
      </pc:sldChg>
      <pc:sldChg chg="addSp modSp new mod">
        <pc:chgData name="Bruna Silva Miranda Zivigicóski" userId="f1b1e737d989b20c" providerId="LiveId" clId="{3C66FBB4-7EF1-4071-AC60-5E9AFCAD5D29}" dt="2024-09-25T11:46:24.612" v="117" actId="255"/>
        <pc:sldMkLst>
          <pc:docMk/>
          <pc:sldMk cId="3300877822" sldId="478"/>
        </pc:sldMkLst>
        <pc:spChg chg="add mod">
          <ac:chgData name="Bruna Silva Miranda Zivigicóski" userId="f1b1e737d989b20c" providerId="LiveId" clId="{3C66FBB4-7EF1-4071-AC60-5E9AFCAD5D29}" dt="2024-09-25T11:44:41.950" v="30" actId="207"/>
          <ac:spMkLst>
            <pc:docMk/>
            <pc:sldMk cId="3300877822" sldId="478"/>
            <ac:spMk id="3" creationId="{7FB0D4AB-1F34-DE68-559C-62828BE1C42D}"/>
          </ac:spMkLst>
        </pc:spChg>
        <pc:graphicFrameChg chg="add mod">
          <ac:chgData name="Bruna Silva Miranda Zivigicóski" userId="f1b1e737d989b20c" providerId="LiveId" clId="{3C66FBB4-7EF1-4071-AC60-5E9AFCAD5D29}" dt="2024-09-25T11:46:24.612" v="117" actId="255"/>
          <ac:graphicFrameMkLst>
            <pc:docMk/>
            <pc:sldMk cId="3300877822" sldId="478"/>
            <ac:graphicFrameMk id="2" creationId="{03E90377-C98A-0A1A-D4D2-45F4F3BA92A6}"/>
          </ac:graphicFrameMkLst>
        </pc:graphicFrameChg>
      </pc:sldChg>
      <pc:sldChg chg="addSp modSp new mod ord">
        <pc:chgData name="Bruna Silva Miranda Zivigicóski" userId="f1b1e737d989b20c" providerId="LiveId" clId="{3C66FBB4-7EF1-4071-AC60-5E9AFCAD5D29}" dt="2024-09-25T11:49:20.695" v="169" actId="207"/>
        <pc:sldMkLst>
          <pc:docMk/>
          <pc:sldMk cId="4012006380" sldId="479"/>
        </pc:sldMkLst>
        <pc:spChg chg="add mod">
          <ac:chgData name="Bruna Silva Miranda Zivigicóski" userId="f1b1e737d989b20c" providerId="LiveId" clId="{3C66FBB4-7EF1-4071-AC60-5E9AFCAD5D29}" dt="2024-09-25T11:49:20.695" v="169" actId="207"/>
          <ac:spMkLst>
            <pc:docMk/>
            <pc:sldMk cId="4012006380" sldId="479"/>
            <ac:spMk id="3" creationId="{BB25F5C5-C604-A633-08C6-019AA437A8F8}"/>
          </ac:spMkLst>
        </pc:spChg>
        <pc:picChg chg="add mod">
          <ac:chgData name="Bruna Silva Miranda Zivigicóski" userId="f1b1e737d989b20c" providerId="LiveId" clId="{3C66FBB4-7EF1-4071-AC60-5E9AFCAD5D29}" dt="2024-09-25T11:48:58.063" v="164" actId="14100"/>
          <ac:picMkLst>
            <pc:docMk/>
            <pc:sldMk cId="4012006380" sldId="479"/>
            <ac:picMk id="2" creationId="{5A43B5CA-6249-A97F-F08F-284DDDD61358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ropbox\3-%20Cliente_Jaguariaiva\Finan&#231;as%20e%20Contabilidade\Dados%20Relat&#243;rio%20Anual\Dados%20trabalhados%202703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ropbox\3-%20Cliente_Jaguariaiva\Finan&#231;as%20e%20Contabilidade\Dados%20Relat&#243;rio%20Anual\Dados%20trabalhados%202703202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ropbox\3-%20Cliente_Jaguariaiva\Finan&#231;as%20e%20Contabilidade\Dados%20Relat&#243;rio%20Anual\Dados%20trabalhados%202703202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0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pt-BR" sz="4000" b="1" i="0" u="none" strike="noStrike" kern="1200" cap="all" baseline="0" dirty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RECEITAS</a:t>
            </a:r>
          </a:p>
        </c:rich>
      </c:tx>
      <c:layout>
        <c:manualLayout>
          <c:xMode val="edge"/>
          <c:yMode val="edge"/>
          <c:x val="0.21179735763954879"/>
          <c:y val="8.284600151438576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plotArea>
      <c:layout>
        <c:manualLayout>
          <c:layoutTarget val="inner"/>
          <c:xMode val="edge"/>
          <c:yMode val="edge"/>
          <c:x val="0.19708027492326172"/>
          <c:y val="0.14218899750814645"/>
          <c:w val="0.76261911117042569"/>
          <c:h val="0.5706607260636411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'RECEITA hist'!$A$5</c:f>
              <c:strCache>
                <c:ptCount val="1"/>
                <c:pt idx="0">
                  <c:v>Receitas Correntes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'RECEITA hist'!$B$4:$F$4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'RECEITA hist'!$B$5:$F$5</c:f>
              <c:numCache>
                <c:formatCode>_(* #,##0.00_);_(* \(#,##0.00\);_(* "-"??_);_(@_)</c:formatCode>
                <c:ptCount val="5"/>
                <c:pt idx="0">
                  <c:v>99263749.109999999</c:v>
                </c:pt>
                <c:pt idx="1">
                  <c:v>104267908.98</c:v>
                </c:pt>
                <c:pt idx="2">
                  <c:v>120886292.18000001</c:v>
                </c:pt>
                <c:pt idx="3" formatCode="#,##0.00">
                  <c:v>143105828.88</c:v>
                </c:pt>
                <c:pt idx="4" formatCode="#,##0.00">
                  <c:v>164891936.22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A5-47C0-9EDA-A5C9890AE340}"/>
            </c:ext>
          </c:extLst>
        </c:ser>
        <c:ser>
          <c:idx val="1"/>
          <c:order val="1"/>
          <c:tx>
            <c:strRef>
              <c:f>'RECEITA hist'!$A$6</c:f>
              <c:strCache>
                <c:ptCount val="1"/>
                <c:pt idx="0">
                  <c:v>Receitas de Capital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'RECEITA hist'!$B$4:$F$4</c:f>
              <c:numCache>
                <c:formatCode>General</c:formatCod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numCache>
            </c:numRef>
          </c:cat>
          <c:val>
            <c:numRef>
              <c:f>'RECEITA hist'!$B$6:$F$6</c:f>
              <c:numCache>
                <c:formatCode>_(* #,##0.00_);_(* \(#,##0.00\);_(* "-"??_);_(@_)</c:formatCode>
                <c:ptCount val="5"/>
                <c:pt idx="0">
                  <c:v>4799375.62</c:v>
                </c:pt>
                <c:pt idx="1">
                  <c:v>14595927.210000001</c:v>
                </c:pt>
                <c:pt idx="2">
                  <c:v>3738972.05</c:v>
                </c:pt>
                <c:pt idx="3" formatCode="#,##0.00">
                  <c:v>9933778.6099999994</c:v>
                </c:pt>
                <c:pt idx="4" formatCode="#,##0.00">
                  <c:v>28799946.960000001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A5-47C0-9EDA-A5C9890AE3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4025328"/>
        <c:axId val="444014512"/>
      </c:barChart>
      <c:dateAx>
        <c:axId val="444025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44014512"/>
        <c:crosses val="autoZero"/>
        <c:auto val="0"/>
        <c:lblOffset val="100"/>
        <c:baseTimeUnit val="days"/>
      </c:dateAx>
      <c:valAx>
        <c:axId val="444014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4402532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</c:dTable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7834345389029751"/>
          <c:y val="3.2949518457978839E-2"/>
          <c:w val="0.39411417322834652"/>
          <c:h val="7.18812966090566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0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 sz="2400" dirty="0">
                <a:solidFill>
                  <a:schemeClr val="accent6">
                    <a:lumMod val="75000"/>
                  </a:schemeClr>
                </a:solidFill>
              </a:rPr>
              <a:t>COMPOSIÇÃO RECEITAS CORRENTES</a:t>
            </a:r>
          </a:p>
        </c:rich>
      </c:tx>
      <c:layout>
        <c:manualLayout>
          <c:xMode val="edge"/>
          <c:yMode val="edge"/>
          <c:x val="0.24580205599300081"/>
          <c:y val="3.984998207535255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6477321608075391E-2"/>
          <c:y val="0.21796444079429106"/>
          <c:w val="0.93888888888888888"/>
          <c:h val="0.75474518810148727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B85-4A94-929A-F448ED98EEBD}"/>
              </c:ext>
            </c:extLst>
          </c:dPt>
          <c:dPt>
            <c:idx val="1"/>
            <c:bubble3D val="0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B85-4A94-929A-F448ED98EEBD}"/>
              </c:ext>
            </c:extLst>
          </c:dPt>
          <c:dPt>
            <c:idx val="2"/>
            <c:bubble3D val="0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B85-4A94-929A-F448ED98EEBD}"/>
              </c:ext>
            </c:extLst>
          </c:dPt>
          <c:dPt>
            <c:idx val="3"/>
            <c:bubble3D val="0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B85-4A94-929A-F448ED98EEBD}"/>
              </c:ext>
            </c:extLst>
          </c:dPt>
          <c:dPt>
            <c:idx val="4"/>
            <c:bubble3D val="0"/>
            <c:spPr>
              <a:solidFill>
                <a:schemeClr val="accent5">
                  <a:alpha val="90000"/>
                </a:schemeClr>
              </a:solidFill>
              <a:ln w="19050">
                <a:solidFill>
                  <a:schemeClr val="accent5">
                    <a:lumMod val="75000"/>
                  </a:schemeClr>
                </a:solidFill>
              </a:ln>
              <a:effectLst>
                <a:innerShdw blurRad="114300">
                  <a:schemeClr val="accent5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B85-4A94-929A-F448ED98EEBD}"/>
              </c:ext>
            </c:extLst>
          </c:dPt>
          <c:dPt>
            <c:idx val="5"/>
            <c:bubble3D val="0"/>
            <c:spPr>
              <a:solidFill>
                <a:schemeClr val="accent6">
                  <a:alpha val="90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  <a:effectLst>
                <a:innerShdw blurRad="114300">
                  <a:schemeClr val="accent6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6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B85-4A94-929A-F448ED98EEB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  <a:alpha val="90000"/>
                </a:schemeClr>
              </a:solidFill>
              <a:ln w="19050">
                <a:solidFill>
                  <a:schemeClr val="accent1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60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3B85-4A94-929A-F448ED98EEBD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B85-4A94-929A-F448ED98EEBD}"/>
                </c:ext>
              </c:extLst>
            </c:dLbl>
            <c:dLbl>
              <c:idx val="1"/>
              <c:layout>
                <c:manualLayout>
                  <c:x val="-3.6304430319704012E-2"/>
                  <c:y val="0.11563732027696073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B85-4A94-929A-F448ED98EEBD}"/>
                </c:ext>
              </c:extLst>
            </c:dLbl>
            <c:dLbl>
              <c:idx val="2"/>
              <c:layout>
                <c:manualLayout>
                  <c:x val="0.10429212914650729"/>
                  <c:y val="7.9025156658201947E-3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accent3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B85-4A94-929A-F448ED98EEBD}"/>
                </c:ext>
              </c:extLst>
            </c:dLbl>
            <c:dLbl>
              <c:idx val="3"/>
              <c:layout>
                <c:manualLayout>
                  <c:x val="4.8946652752743257E-2"/>
                  <c:y val="0.15364890293585692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accent4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B85-4A94-929A-F448ED98EEBD}"/>
                </c:ext>
              </c:extLst>
            </c:dLbl>
            <c:dLbl>
              <c:idx val="4"/>
              <c:layout>
                <c:manualLayout>
                  <c:x val="2.3678335388799293E-2"/>
                  <c:y val="0.2684129565010871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5"/>
                  </a:solidFill>
                  <a:round/>
                </a:ln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accent5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B85-4A94-929A-F448ED98EEBD}"/>
                </c:ext>
              </c:extLst>
            </c:dLbl>
            <c:dLbl>
              <c:idx val="5"/>
              <c:layout>
                <c:manualLayout>
                  <c:x val="3.1178098219650219E-2"/>
                  <c:y val="-0.19142152474560162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6"/>
                  </a:solidFill>
                  <a:round/>
                </a:ln>
                <a:effectLst>
                  <a:outerShdw blurRad="50800" dist="38100" dir="2700000" algn="tl" rotWithShape="0">
                    <a:schemeClr val="accent6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accent6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B85-4A94-929A-F448ED98EEBD}"/>
                </c:ext>
              </c:extLst>
            </c:dLbl>
            <c:dLbl>
              <c:idx val="6"/>
              <c:layout>
                <c:manualLayout>
                  <c:x val="-0.12246893084147614"/>
                  <c:y val="0.11785592926174251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0" i="0" u="none" strike="noStrike" kern="1200" baseline="0">
                      <a:solidFill>
                        <a:schemeClr val="accent1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B85-4A94-929A-F448ED98EEBD}"/>
                </c:ext>
              </c:extLst>
            </c:dLbl>
            <c:spPr>
              <a:solidFill>
                <a:sysClr val="window" lastClr="FFFFFF">
                  <a:alpha val="90000"/>
                </a:sysClr>
              </a:solidFill>
              <a:ln w="12700" cap="flat" cmpd="sng" algn="ctr">
                <a:solidFill>
                  <a:srgbClr val="4472C4"/>
                </a:solidFill>
                <a:round/>
              </a:ln>
              <a:effectLst>
                <a:outerShdw blurRad="50800" dist="38100" dir="2700000" algn="tl" rotWithShape="0">
                  <a:srgbClr val="4472C4">
                    <a:lumMod val="75000"/>
                    <a:alpha val="40000"/>
                  </a:srgbClr>
                </a:outerShdw>
              </a:effectLst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accent1"/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'RECEITA hist'!$H$42:$H$48</c:f>
              <c:strCache>
                <c:ptCount val="7"/>
                <c:pt idx="0">
                  <c:v>RECEITA CORRENTE</c:v>
                </c:pt>
                <c:pt idx="1">
                  <c:v>Impostos, Taxas e Contribuições de Melhoria</c:v>
                </c:pt>
                <c:pt idx="2">
                  <c:v>Contribuições</c:v>
                </c:pt>
                <c:pt idx="3">
                  <c:v>Receita Patrimonial</c:v>
                </c:pt>
                <c:pt idx="4">
                  <c:v>Receita de Serviços</c:v>
                </c:pt>
                <c:pt idx="5">
                  <c:v>Transferências Correntes</c:v>
                </c:pt>
                <c:pt idx="6">
                  <c:v>Outras Receitas Correntes</c:v>
                </c:pt>
              </c:strCache>
            </c:strRef>
          </c:cat>
          <c:val>
            <c:numRef>
              <c:f>'RECEITA hist'!$I$42:$I$48</c:f>
              <c:numCache>
                <c:formatCode>#,##0.00</c:formatCode>
                <c:ptCount val="7"/>
                <c:pt idx="0" formatCode="General">
                  <c:v>2022</c:v>
                </c:pt>
                <c:pt idx="1">
                  <c:v>31568131.969999999</c:v>
                </c:pt>
                <c:pt idx="2">
                  <c:v>1780794.23</c:v>
                </c:pt>
                <c:pt idx="3">
                  <c:v>2655359.83</c:v>
                </c:pt>
                <c:pt idx="4">
                  <c:v>13120909.300000001</c:v>
                </c:pt>
                <c:pt idx="5">
                  <c:v>125101048.3</c:v>
                </c:pt>
                <c:pt idx="6">
                  <c:v>2417937.69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B85-4A94-929A-F448ED98EEBD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3B85-4A94-929A-F448ED98EEBD}"/>
              </c:ext>
            </c:extLst>
          </c:dPt>
          <c:dPt>
            <c:idx val="1"/>
            <c:bubble3D val="0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2-3B85-4A94-929A-F448ED98EEBD}"/>
              </c:ext>
            </c:extLst>
          </c:dPt>
          <c:dPt>
            <c:idx val="2"/>
            <c:bubble3D val="0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4-3B85-4A94-929A-F448ED98EEBD}"/>
              </c:ext>
            </c:extLst>
          </c:dPt>
          <c:dPt>
            <c:idx val="3"/>
            <c:bubble3D val="0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6-3B85-4A94-929A-F448ED98EEBD}"/>
              </c:ext>
            </c:extLst>
          </c:dPt>
          <c:dPt>
            <c:idx val="4"/>
            <c:bubble3D val="0"/>
            <c:spPr>
              <a:solidFill>
                <a:schemeClr val="accent5">
                  <a:alpha val="90000"/>
                </a:schemeClr>
              </a:solidFill>
              <a:ln w="19050">
                <a:solidFill>
                  <a:schemeClr val="accent5">
                    <a:lumMod val="75000"/>
                  </a:schemeClr>
                </a:solidFill>
              </a:ln>
              <a:effectLst>
                <a:innerShdw blurRad="114300">
                  <a:schemeClr val="accent5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8-3B85-4A94-929A-F448ED98EEBD}"/>
              </c:ext>
            </c:extLst>
          </c:dPt>
          <c:dPt>
            <c:idx val="5"/>
            <c:bubble3D val="0"/>
            <c:spPr>
              <a:solidFill>
                <a:schemeClr val="accent6">
                  <a:alpha val="90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  <a:effectLst>
                <a:innerShdw blurRad="114300">
                  <a:schemeClr val="accent6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6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A-3B85-4A94-929A-F448ED98EEB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  <a:alpha val="90000"/>
                </a:schemeClr>
              </a:solidFill>
              <a:ln w="19050">
                <a:solidFill>
                  <a:schemeClr val="accent1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60000"/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C-3B85-4A94-929A-F448ED98EEBD}"/>
              </c:ext>
            </c:extLst>
          </c:dPt>
          <c:dLbls>
            <c:dLbl>
              <c:idx val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0-3B85-4A94-929A-F448ED98EEBD}"/>
                </c:ext>
              </c:extLst>
            </c:dLbl>
            <c:dLbl>
              <c:idx val="1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2-3B85-4A94-929A-F448ED98EEBD}"/>
                </c:ext>
              </c:extLst>
            </c:dLbl>
            <c:dLbl>
              <c:idx val="2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3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4-3B85-4A94-929A-F448ED98EEBD}"/>
                </c:ext>
              </c:extLst>
            </c:dLbl>
            <c:dLbl>
              <c:idx val="3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4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6-3B85-4A94-929A-F448ED98EEBD}"/>
                </c:ext>
              </c:extLst>
            </c:dLbl>
            <c:dLbl>
              <c:idx val="4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5"/>
                  </a:solidFill>
                  <a:round/>
                </a:ln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5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8-3B85-4A94-929A-F448ED98EEBD}"/>
                </c:ext>
              </c:extLst>
            </c:dLbl>
            <c:dLbl>
              <c:idx val="5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6"/>
                  </a:solidFill>
                  <a:round/>
                </a:ln>
                <a:effectLst>
                  <a:outerShdw blurRad="50800" dist="38100" dir="2700000" algn="tl" rotWithShape="0">
                    <a:schemeClr val="accent6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6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A-3B85-4A94-929A-F448ED98EEBD}"/>
                </c:ext>
              </c:extLst>
            </c:dLbl>
            <c:dLbl>
              <c:idx val="6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1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C-3B85-4A94-929A-F448ED98EEBD}"/>
                </c:ext>
              </c:extLst>
            </c:dLbl>
            <c:spPr>
              <a:solidFill>
                <a:sysClr val="window" lastClr="FFFFFF">
                  <a:alpha val="90000"/>
                </a:sysClr>
              </a:solidFill>
              <a:ln w="12700" cap="flat" cmpd="sng" algn="ctr">
                <a:solidFill>
                  <a:srgbClr val="ED7D31"/>
                </a:solidFill>
                <a:round/>
              </a:ln>
              <a:effectLst>
                <a:outerShdw blurRad="50800" dist="38100" dir="2700000" algn="tl" rotWithShape="0">
                  <a:srgbClr val="ED7D31">
                    <a:lumMod val="75000"/>
                    <a:alpha val="40000"/>
                  </a:srgbClr>
                </a:outerShdw>
              </a:effectLst>
            </c:sp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'RECEITA hist'!$H$42:$H$48</c:f>
              <c:strCache>
                <c:ptCount val="7"/>
                <c:pt idx="0">
                  <c:v>RECEITA CORRENTE</c:v>
                </c:pt>
                <c:pt idx="1">
                  <c:v>Impostos, Taxas e Contribuições de Melhoria</c:v>
                </c:pt>
                <c:pt idx="2">
                  <c:v>Contribuições</c:v>
                </c:pt>
                <c:pt idx="3">
                  <c:v>Receita Patrimonial</c:v>
                </c:pt>
                <c:pt idx="4">
                  <c:v>Receita de Serviços</c:v>
                </c:pt>
                <c:pt idx="5">
                  <c:v>Transferências Correntes</c:v>
                </c:pt>
                <c:pt idx="6">
                  <c:v>Outras Receitas Correntes</c:v>
                </c:pt>
              </c:strCache>
            </c:strRef>
          </c:cat>
          <c:val>
            <c:numRef>
              <c:f>'RECEITA hist'!$J$42:$J$48</c:f>
              <c:numCache>
                <c:formatCode>0%</c:formatCode>
                <c:ptCount val="7"/>
                <c:pt idx="1">
                  <c:v>0.1787082392753914</c:v>
                </c:pt>
                <c:pt idx="2">
                  <c:v>1.0081135040157285E-2</c:v>
                </c:pt>
                <c:pt idx="3">
                  <c:v>1.5032079830154824E-2</c:v>
                </c:pt>
                <c:pt idx="4">
                  <c:v>7.4277901553485834E-2</c:v>
                </c:pt>
                <c:pt idx="5">
                  <c:v>0.70820117244963154</c:v>
                </c:pt>
                <c:pt idx="6">
                  <c:v>1.3688025242296502E-2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3B85-4A94-929A-F448ED98EEBD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7408555826422679E-2"/>
          <c:y val="0.14419629596230449"/>
          <c:w val="0.96817234990637313"/>
          <c:h val="0.85580370403769568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A166-4232-8B4C-A4408221E857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A166-4232-8B4C-A4408221E857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A166-4232-8B4C-A4408221E857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A166-4232-8B4C-A4408221E857}"/>
              </c:ext>
            </c:extLst>
          </c:dPt>
          <c:dLbls>
            <c:dLbl>
              <c:idx val="0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400" b="1" i="0" u="none" strike="noStrike" kern="1200" spc="0" baseline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EDEBB77-3362-4B00-92FA-92588EBD80FE}" type="CATEGORYNAME">
                      <a:rPr lang="pt-BR" sz="1600"/>
                      <a:pPr>
                        <a:defRPr sz="2400"/>
                      </a:pPr>
                      <a:t>[NOME DA CATEGORIA]</a:t>
                    </a:fld>
                    <a:r>
                      <a:rPr lang="pt-BR" sz="1600" baseline="0" dirty="0"/>
                      <a:t>
</a:t>
                    </a:r>
                    <a:fld id="{A3D88A24-12DA-40BF-AB13-65BE748DC608}" type="PERCENTAGE">
                      <a:rPr lang="pt-BR" sz="1600" baseline="0"/>
                      <a:pPr>
                        <a:defRPr sz="2400"/>
                      </a:pPr>
                      <a:t>[PORCENTAGEM]</a:t>
                    </a:fld>
                    <a:endParaRPr lang="pt-BR" sz="16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166-4232-8B4C-A4408221E857}"/>
                </c:ext>
              </c:extLst>
            </c:dLbl>
            <c:dLbl>
              <c:idx val="1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400" b="1" i="0" u="none" strike="noStrike" kern="1200" spc="0" baseline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6FF17F9-DB83-4530-AD3F-3068BD946D56}" type="CATEGORYNAME">
                      <a:rPr lang="en-US" sz="1600"/>
                      <a:pPr>
                        <a:defRPr sz="2400">
                          <a:solidFill>
                            <a:schemeClr val="accent6"/>
                          </a:solidFill>
                        </a:defRPr>
                      </a:pPr>
                      <a:t>[NOME DA CATEGORIA]</a:t>
                    </a:fld>
                    <a:r>
                      <a:rPr lang="en-US" sz="1600" baseline="0" dirty="0"/>
                      <a:t>
</a:t>
                    </a:r>
                    <a:fld id="{B6661776-2B5A-4A71-8804-9AC96E4A00CE}" type="PERCENTAGE">
                      <a:rPr lang="en-US" sz="1600" baseline="0"/>
                      <a:pPr>
                        <a:defRPr sz="2400">
                          <a:solidFill>
                            <a:schemeClr val="accent6"/>
                          </a:solidFill>
                        </a:defRPr>
                      </a:pPr>
                      <a:t>[PORCENTAGEM]</a:t>
                    </a:fld>
                    <a:endParaRPr lang="en-US" sz="16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166-4232-8B4C-A4408221E857}"/>
                </c:ext>
              </c:extLst>
            </c:dLbl>
            <c:dLbl>
              <c:idx val="2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400" b="1" i="0" u="none" strike="noStrike" kern="1200" spc="0" baseline="0">
                        <a:solidFill>
                          <a:schemeClr val="accent6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9BA9B19-F5A0-4D93-BA5B-6A7FC8EF8C71}" type="CATEGORYNAME">
                      <a:rPr lang="en-US" sz="1400"/>
                      <a:pPr>
                        <a:defRPr sz="2400">
                          <a:solidFill>
                            <a:schemeClr val="accent6"/>
                          </a:solidFill>
                        </a:defRPr>
                      </a:pPr>
                      <a:t>[NOME DA CATEGORIA]</a:t>
                    </a:fld>
                    <a:r>
                      <a:rPr lang="en-US" baseline="0" dirty="0"/>
                      <a:t>
</a:t>
                    </a:r>
                    <a:fld id="{A56E301C-BF80-46E5-AD4A-09138E6D4915}" type="PERCENTAGE">
                      <a:rPr lang="en-US" baseline="0"/>
                      <a:pPr>
                        <a:defRPr sz="2400">
                          <a:solidFill>
                            <a:schemeClr val="accent6"/>
                          </a:solidFill>
                        </a:defRPr>
                      </a:pPr>
                      <a:t>[PORCENTAGEM]</a:t>
                    </a:fld>
                    <a:endParaRPr lang="en-US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166-4232-8B4C-A4408221E857}"/>
                </c:ext>
              </c:extLst>
            </c:dLbl>
            <c:dLbl>
              <c:idx val="3"/>
              <c:layout>
                <c:manualLayout>
                  <c:x val="0.14650503062117234"/>
                  <c:y val="7.6520575298154089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4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35D68AA-4E73-4D6E-8205-3A3AE2ACA87D}" type="CATEGORYNAME">
                      <a:rPr lang="pt-BR" sz="1400">
                        <a:solidFill>
                          <a:schemeClr val="accent1"/>
                        </a:solidFill>
                      </a:rPr>
                      <a:pPr>
                        <a:defRPr sz="2400">
                          <a:solidFill>
                            <a:schemeClr val="accent1"/>
                          </a:solidFill>
                        </a:defRPr>
                      </a:pPr>
                      <a:t>[NOME DA CATEGORIA]</a:t>
                    </a:fld>
                    <a:r>
                      <a:rPr lang="pt-BR" sz="1400" baseline="0" dirty="0">
                        <a:solidFill>
                          <a:schemeClr val="accent1"/>
                        </a:solidFill>
                      </a:rPr>
                      <a:t>
</a:t>
                    </a:r>
                    <a:fld id="{A1D8C54D-95B6-44AA-9626-066BC2C42506}" type="PERCENTAGE">
                      <a:rPr lang="pt-BR" sz="1400" baseline="0">
                        <a:solidFill>
                          <a:schemeClr val="accent1"/>
                        </a:solidFill>
                      </a:rPr>
                      <a:pPr>
                        <a:defRPr sz="2400">
                          <a:solidFill>
                            <a:schemeClr val="accent1"/>
                          </a:solidFill>
                        </a:defRPr>
                      </a:pPr>
                      <a:t>[PORCENTAGEM]</a:t>
                    </a:fld>
                    <a:endParaRPr lang="pt-BR" sz="1400" baseline="0" dirty="0">
                      <a:solidFill>
                        <a:schemeClr val="accent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pt-BR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672791865713562"/>
                      <c:h val="0.2369205549730039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166-4232-8B4C-A4408221E8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spc="0" baseline="0">
                    <a:solidFill>
                      <a:schemeClr val="accent6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Planilha3!$A$82:$A$85</c:f>
              <c:strCache>
                <c:ptCount val="4"/>
                <c:pt idx="0">
                  <c:v>PESSOAL, E ENCARGOS SOCIAIS</c:v>
                </c:pt>
                <c:pt idx="1">
                  <c:v>OUTRAS DESPESAS CORRENTES</c:v>
                </c:pt>
                <c:pt idx="2">
                  <c:v>INVESTIMENTOS</c:v>
                </c:pt>
                <c:pt idx="3">
                  <c:v>AMORTIZAÇÃO/ REFi. DA DÍVIDA</c:v>
                </c:pt>
              </c:strCache>
            </c:strRef>
          </c:cat>
          <c:val>
            <c:numRef>
              <c:f>Planilha3!$B$82:$B$85</c:f>
              <c:numCache>
                <c:formatCode>#,##0.00</c:formatCode>
                <c:ptCount val="4"/>
                <c:pt idx="0">
                  <c:v>82213158.939999998</c:v>
                </c:pt>
                <c:pt idx="1">
                  <c:v>70314689.939999998</c:v>
                </c:pt>
                <c:pt idx="2">
                  <c:v>17144692.48</c:v>
                </c:pt>
                <c:pt idx="3">
                  <c:v>16036866.43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166-4232-8B4C-A4408221E857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60" cy="495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82" tIns="45492" rIns="90982" bIns="45492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1"/>
            <a:ext cx="2945660" cy="495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82" tIns="45492" rIns="90982" bIns="4549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DB9EE5A-E966-4B6E-AC50-4A59BBA31BA5}" type="datetimeFigureOut">
              <a:rPr lang="pt-BR"/>
              <a:pPr>
                <a:defRPr/>
              </a:pPr>
              <a:t>02/10/2024</a:t>
            </a:fld>
            <a:endParaRPr lang="pt-BR" dirty="0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198"/>
            <a:ext cx="2945660" cy="495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82" tIns="45492" rIns="90982" bIns="45492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9198"/>
            <a:ext cx="2945660" cy="495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82" tIns="45492" rIns="90982" bIns="4549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96BF93A-3C24-4610-BF1E-0BAF2E5A53A4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837482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60" cy="495857"/>
          </a:xfrm>
          <a:prstGeom prst="rect">
            <a:avLst/>
          </a:prstGeom>
        </p:spPr>
        <p:txBody>
          <a:bodyPr vert="horz" lIns="90982" tIns="45492" rIns="90982" bIns="45492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60" cy="495857"/>
          </a:xfrm>
          <a:prstGeom prst="rect">
            <a:avLst/>
          </a:prstGeom>
        </p:spPr>
        <p:txBody>
          <a:bodyPr vert="horz" lIns="90982" tIns="45492" rIns="90982" bIns="45492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F90E8E6-4B26-466E-B399-018055E1B9A6}" type="datetimeFigureOut">
              <a:rPr lang="pt-BR"/>
              <a:pPr>
                <a:defRPr/>
              </a:pPr>
              <a:t>02/10/2024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82" tIns="45492" rIns="90982" bIns="45492" rtlCol="0" anchor="ctr"/>
          <a:lstStyle/>
          <a:p>
            <a:pPr lvl="0"/>
            <a:endParaRPr lang="pt-BR" noProof="0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4599"/>
            <a:ext cx="5438140" cy="4467462"/>
          </a:xfrm>
          <a:prstGeom prst="rect">
            <a:avLst/>
          </a:prstGeom>
        </p:spPr>
        <p:txBody>
          <a:bodyPr vert="horz" lIns="90982" tIns="45492" rIns="90982" bIns="45492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9198"/>
            <a:ext cx="2945660" cy="495857"/>
          </a:xfrm>
          <a:prstGeom prst="rect">
            <a:avLst/>
          </a:prstGeom>
        </p:spPr>
        <p:txBody>
          <a:bodyPr vert="horz" lIns="90982" tIns="45492" rIns="90982" bIns="45492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9198"/>
            <a:ext cx="2945660" cy="495857"/>
          </a:xfrm>
          <a:prstGeom prst="rect">
            <a:avLst/>
          </a:prstGeom>
        </p:spPr>
        <p:txBody>
          <a:bodyPr vert="horz" lIns="90982" tIns="45492" rIns="90982" bIns="45492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21B8C78-9335-43F9-9631-60EF99491E50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149727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1B8C78-9335-43F9-9631-60EF99491E50}" type="slidenum">
              <a:rPr lang="pt-BR" smtClean="0"/>
              <a:pPr>
                <a:defRPr/>
              </a:pPr>
              <a:t>6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21B8C78-9335-43F9-9631-60EF99491E50}" type="slidenum">
              <a:rPr lang="pt-BR" smtClean="0"/>
              <a:pPr>
                <a:defRPr/>
              </a:pPr>
              <a:t>7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dirty="0"/>
          </a:p>
        </p:txBody>
      </p:sp>
      <p:sp>
        <p:nvSpPr>
          <p:cNvPr id="1843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39230" indent="-28431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37276" indent="-227456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92186" indent="-227456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47096" indent="-227456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02006" indent="-2274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56916" indent="-2274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11827" indent="-2274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66738" indent="-2274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6D138FFE-550E-494C-9494-A735E3995378}" type="slidenum">
              <a:rPr lang="pt-BR" smtClean="0"/>
              <a:pPr eaLnBrk="1" hangingPunct="1">
                <a:defRPr/>
              </a:pPr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89068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9ED6B3-7F35-416E-901B-AF13AC667C18}" type="datetimeFigureOut">
              <a:rPr lang="pt-BR" smtClean="0"/>
              <a:pPr>
                <a:defRPr/>
              </a:pPr>
              <a:t>02/10/2024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B9E851-CB7C-43D0-8EB6-B7DE039A9920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67605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C169ED-B561-4435-8737-89C8E4D7FB11}" type="datetimeFigureOut">
              <a:rPr lang="pt-BR" smtClean="0"/>
              <a:pPr>
                <a:defRPr/>
              </a:pPr>
              <a:t>02/10/2024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FF7918-60AB-4648-8FA9-630AE9150CAF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7485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F00514-2F38-48B3-B210-0CEDF40B2698}" type="datetimeFigureOut">
              <a:rPr lang="pt-BR" smtClean="0"/>
              <a:pPr>
                <a:defRPr/>
              </a:pPr>
              <a:t>02/10/2024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C2E747-7E07-4DAF-B3DE-5144355B5C2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33483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C52013-7417-41E7-9016-CD4A4FDF7D51}" type="datetimeFigureOut">
              <a:rPr lang="pt-BR" smtClean="0"/>
              <a:pPr>
                <a:defRPr/>
              </a:pPr>
              <a:t>02/10/2024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9126A0-40FD-47B7-91D2-7CFAECC7A788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96393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5A51F0-EB3E-4E1B-AC51-B9B0E791F444}" type="datetimeFigureOut">
              <a:rPr lang="pt-BR" smtClean="0"/>
              <a:pPr>
                <a:defRPr/>
              </a:pPr>
              <a:t>02/10/2024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F7AD9A-B3D2-4C98-9D51-B9E7D13EEE4F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0237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5BAF9C-9AB5-4953-B2A5-53F623C77869}" type="datetimeFigureOut">
              <a:rPr lang="pt-BR" smtClean="0"/>
              <a:pPr>
                <a:defRPr/>
              </a:pPr>
              <a:t>02/10/2024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0EF451-485C-4D02-ABFA-AF883DD8A5C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2040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534AF2-950B-4BB2-8F0D-6B83C1F56CAB}" type="datetimeFigureOut">
              <a:rPr lang="pt-BR" smtClean="0"/>
              <a:pPr>
                <a:defRPr/>
              </a:pPr>
              <a:t>02/10/2024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3A6643-A2E2-4638-9D7B-5535BD9252F5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51800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DD50CD-5804-492D-B07E-A48F1DF2C0D3}" type="datetimeFigureOut">
              <a:rPr lang="pt-BR" smtClean="0"/>
              <a:pPr>
                <a:defRPr/>
              </a:pPr>
              <a:t>02/10/2024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64752F-A2BA-4943-AAC9-DA7A635A3D42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30592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CF0087-0236-4631-A3CD-9B1F543343A5}" type="datetimeFigureOut">
              <a:rPr lang="pt-BR" smtClean="0"/>
              <a:pPr>
                <a:defRPr/>
              </a:pPr>
              <a:t>02/10/2024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626056-6AAB-464B-B378-1B336CF07CDB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7546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C06B75-58EC-42C0-B568-B97A6808D03B}" type="datetimeFigureOut">
              <a:rPr lang="pt-BR" smtClean="0"/>
              <a:pPr>
                <a:defRPr/>
              </a:pPr>
              <a:t>02/10/2024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191865-2FD8-49F9-A108-FA59A51D4C2D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1690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8729E3-A011-4E4B-AC17-F4611A8F920B}" type="datetimeFigureOut">
              <a:rPr lang="pt-BR" smtClean="0"/>
              <a:pPr>
                <a:defRPr/>
              </a:pPr>
              <a:t>02/10/2024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3B66E5-BF48-46BE-9027-769AA08D6F61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73955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51169E6-3665-4FE3-A90E-2DDE7A368C6F}" type="datetimeFigureOut">
              <a:rPr lang="pt-BR" smtClean="0"/>
              <a:pPr>
                <a:defRPr/>
              </a:pPr>
              <a:t>02/10/2024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F731F3A-5FD1-4AE7-9D71-8FB51EBDBFCE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40638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portal.jaguariaiva.pr.gov.br/transparencia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4C7BDA61-0F22-FFE9-676E-E475CA5507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253027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B8BE25E9-515F-CE67-3083-420698C6FD88}"/>
              </a:ext>
            </a:extLst>
          </p:cNvPr>
          <p:cNvSpPr txBox="1"/>
          <p:nvPr/>
        </p:nvSpPr>
        <p:spPr>
          <a:xfrm>
            <a:off x="405001" y="5166682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MUNICÍPIO DE JAGUARIAÍVA-PR</a:t>
            </a:r>
          </a:p>
        </p:txBody>
      </p:sp>
    </p:spTree>
    <p:extLst>
      <p:ext uri="{BB962C8B-B14F-4D97-AF65-F5344CB8AC3E}">
        <p14:creationId xmlns:p14="http://schemas.microsoft.com/office/powerpoint/2010/main" val="4041588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5A43B5CA-6249-A97F-F08F-284DDDD613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294"/>
            <a:ext cx="9144000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1">
            <a:extLst>
              <a:ext uri="{FF2B5EF4-FFF2-40B4-BE49-F238E27FC236}">
                <a16:creationId xmlns:a16="http://schemas.microsoft.com/office/drawing/2014/main" id="{BB25F5C5-C604-A633-08C6-019AA437A8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560" y="4015517"/>
            <a:ext cx="784887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400" b="1" i="0" u="sng" strike="noStrike" cap="none" normalizeH="0" baseline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Leis Orçamentárias</a:t>
            </a:r>
            <a:r>
              <a:rPr kumimoji="0" lang="pt-BR" sz="16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pt-BR" sz="16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</a:br>
            <a:endParaRPr kumimoji="0" lang="pt-B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PPA</a:t>
            </a:r>
            <a:r>
              <a:rPr kumimoji="0" lang="pt-B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– Plano Plurianual Anual, realizado para 4 anos (2022/2025)</a:t>
            </a:r>
            <a:endParaRPr kumimoji="0" lang="pt-B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LDO</a:t>
            </a:r>
            <a:r>
              <a:rPr kumimoji="0" lang="pt-B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– Lei de Diretrizes Orçamentárias, realizado anualmente – estudos das receitas e metais fiscais. (2025)</a:t>
            </a:r>
            <a:endParaRPr kumimoji="0" lang="pt-B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LOA</a:t>
            </a:r>
            <a:r>
              <a:rPr kumimoji="0" lang="pt-B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Calibri" pitchFamily="34" charset="0"/>
                <a:cs typeface="Times New Roman" pitchFamily="18" charset="0"/>
              </a:rPr>
              <a:t> – Lei Orçamentária Anual, realizado anualmente – detalhamento das receitas e despesas. (2025)</a:t>
            </a:r>
            <a:endParaRPr kumimoji="0" lang="pt-B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006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D87972E3-D314-4302-B414-1D2415045D9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97547439"/>
              </p:ext>
            </p:extLst>
          </p:nvPr>
        </p:nvGraphicFramePr>
        <p:xfrm>
          <a:off x="0" y="726141"/>
          <a:ext cx="9144000" cy="6131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3EA9AEE5-6C3A-3812-EA31-07F0F3DD2B3D}"/>
              </a:ext>
            </a:extLst>
          </p:cNvPr>
          <p:cNvSpPr txBox="1"/>
          <p:nvPr/>
        </p:nvSpPr>
        <p:spPr>
          <a:xfrm>
            <a:off x="755576" y="332656"/>
            <a:ext cx="81369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ESTUDO TÉCNICO FINANCEIRO E ORÇAMENTÁRIO</a:t>
            </a:r>
          </a:p>
        </p:txBody>
      </p:sp>
    </p:spTree>
    <p:extLst>
      <p:ext uri="{BB962C8B-B14F-4D97-AF65-F5344CB8AC3E}">
        <p14:creationId xmlns:p14="http://schemas.microsoft.com/office/powerpoint/2010/main" val="1288346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5BDD3500-03EE-A7D8-D456-715F358115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48228703"/>
              </p:ext>
            </p:extLst>
          </p:nvPr>
        </p:nvGraphicFramePr>
        <p:xfrm>
          <a:off x="0" y="242048"/>
          <a:ext cx="9144000" cy="63739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21199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03E90377-C98A-0A1A-D4D2-45F4F3BA92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21636365"/>
              </p:ext>
            </p:extLst>
          </p:nvPr>
        </p:nvGraphicFramePr>
        <p:xfrm>
          <a:off x="0" y="939474"/>
          <a:ext cx="9144000" cy="49790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ítulo 1">
            <a:extLst>
              <a:ext uri="{FF2B5EF4-FFF2-40B4-BE49-F238E27FC236}">
                <a16:creationId xmlns:a16="http://schemas.microsoft.com/office/drawing/2014/main" id="{7FB0D4AB-1F34-DE68-559C-62828BE1C42D}"/>
              </a:ext>
            </a:extLst>
          </p:cNvPr>
          <p:cNvSpPr>
            <a:spLocks noGrp="1"/>
          </p:cNvSpPr>
          <p:nvPr/>
        </p:nvSpPr>
        <p:spPr>
          <a:xfrm>
            <a:off x="539552" y="-171400"/>
            <a:ext cx="82089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b="1" dirty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Distribuição da execução da despesa- categoria</a:t>
            </a:r>
          </a:p>
        </p:txBody>
      </p:sp>
    </p:spTree>
    <p:extLst>
      <p:ext uri="{BB962C8B-B14F-4D97-AF65-F5344CB8AC3E}">
        <p14:creationId xmlns:p14="http://schemas.microsoft.com/office/powerpoint/2010/main" val="3300877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737672"/>
              </p:ext>
            </p:extLst>
          </p:nvPr>
        </p:nvGraphicFramePr>
        <p:xfrm>
          <a:off x="0" y="764704"/>
          <a:ext cx="9143999" cy="64322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7123">
                  <a:extLst>
                    <a:ext uri="{9D8B030D-6E8A-4147-A177-3AD203B41FA5}">
                      <a16:colId xmlns:a16="http://schemas.microsoft.com/office/drawing/2014/main" val="2111110771"/>
                    </a:ext>
                  </a:extLst>
                </a:gridCol>
                <a:gridCol w="6254496">
                  <a:extLst>
                    <a:ext uri="{9D8B030D-6E8A-4147-A177-3AD203B41FA5}">
                      <a16:colId xmlns:a16="http://schemas.microsoft.com/office/drawing/2014/main" val="1019468500"/>
                    </a:ext>
                  </a:extLst>
                </a:gridCol>
                <a:gridCol w="2132380">
                  <a:extLst>
                    <a:ext uri="{9D8B030D-6E8A-4147-A177-3AD203B41FA5}">
                      <a16:colId xmlns:a16="http://schemas.microsoft.com/office/drawing/2014/main" val="784637136"/>
                    </a:ext>
                  </a:extLst>
                </a:gridCol>
              </a:tblGrid>
              <a:tr h="301820">
                <a:tc gridSpan="3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PODER EXECUTIVO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463996"/>
                  </a:ext>
                </a:extLst>
              </a:tr>
              <a:tr h="226454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x-none" sz="14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Receitas Correntes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983719"/>
                  </a:ext>
                </a:extLst>
              </a:tr>
              <a:tr h="226454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x-none" sz="1400" dirty="0">
                          <a:solidFill>
                            <a:schemeClr val="tx1"/>
                          </a:solidFill>
                          <a:effectLst/>
                        </a:rPr>
                        <a:t>1.1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Impostos, Taxas e Contribuição de Melhoria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32.876.700,00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7696315"/>
                  </a:ext>
                </a:extLst>
              </a:tr>
              <a:tr h="226454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1.2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Contribuições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2.102.800,00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4213709"/>
                  </a:ext>
                </a:extLst>
              </a:tr>
              <a:tr h="226454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1.3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Receita Patrimonial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1.343.900,00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092206"/>
                  </a:ext>
                </a:extLst>
              </a:tr>
              <a:tr h="224199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x-none" sz="1400" dirty="0">
                          <a:solidFill>
                            <a:schemeClr val="tx1"/>
                          </a:solidFill>
                          <a:effectLst/>
                        </a:rPr>
                        <a:t>1.6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x-none" sz="1600" dirty="0">
                          <a:solidFill>
                            <a:schemeClr val="tx1"/>
                          </a:solidFill>
                          <a:effectLst/>
                        </a:rPr>
                        <a:t>Receita de Serviços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1.000.000,00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435058"/>
                  </a:ext>
                </a:extLst>
              </a:tr>
              <a:tr h="226454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x-none" sz="1400" dirty="0">
                          <a:solidFill>
                            <a:schemeClr val="tx1"/>
                          </a:solidFill>
                          <a:effectLst/>
                        </a:rPr>
                        <a:t>1.7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x-none" sz="1600">
                          <a:solidFill>
                            <a:schemeClr val="tx1"/>
                          </a:solidFill>
                          <a:effectLst/>
                        </a:rPr>
                        <a:t>Transferências Correntes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141.761.600,00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581141"/>
                  </a:ext>
                </a:extLst>
              </a:tr>
              <a:tr h="226454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1.9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Outras Receitas Correntes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115.000,00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454378"/>
                  </a:ext>
                </a:extLst>
              </a:tr>
              <a:tr h="226454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2.0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Receitas de Capital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300.000,00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934625"/>
                  </a:ext>
                </a:extLst>
              </a:tr>
              <a:tr h="310285">
                <a:tc gridSpan="2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x-none" sz="1600" dirty="0">
                          <a:solidFill>
                            <a:schemeClr val="tx1"/>
                          </a:solidFill>
                          <a:effectLst/>
                        </a:rPr>
                        <a:t>Total das receitas</a:t>
                      </a: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 do Poder Executivo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179.500.000,00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221671"/>
                  </a:ext>
                </a:extLst>
              </a:tr>
              <a:tr h="308764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SERVIÇO AUTÔNOMO MUNICIPAL DE ÁGUA E ESGOTO - SAMAE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4994310"/>
                  </a:ext>
                </a:extLst>
              </a:tr>
              <a:tr h="226454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x-none" sz="14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Receitas Correntes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4669698"/>
                  </a:ext>
                </a:extLst>
              </a:tr>
              <a:tr h="226454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x-none" sz="1400" dirty="0"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Receita Patrimonial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237.400,00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315408"/>
                  </a:ext>
                </a:extLst>
              </a:tr>
              <a:tr h="226454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1.6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Receita de Serviços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12.362.600,00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580974"/>
                  </a:ext>
                </a:extLst>
              </a:tr>
              <a:tr h="562015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Total das Receitas do Serviço Autônomo Municipal de Água e Esgoto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12.600.000,00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724194"/>
                  </a:ext>
                </a:extLst>
              </a:tr>
              <a:tr h="446582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INSTITUTO DE PREVIDÊNCIA E ASSISTÊNCIA AOS SERVIDORES PÚBLICOS MUNICIPAIS DE JAGUARIAÍVA - IPASPMJ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2632234"/>
                  </a:ext>
                </a:extLst>
              </a:tr>
              <a:tr h="226454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x-none" sz="14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pt-BR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Receitas Correntes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316293"/>
                  </a:ext>
                </a:extLst>
              </a:tr>
              <a:tr h="226454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x-none" sz="1400" dirty="0">
                          <a:solidFill>
                            <a:schemeClr val="tx1"/>
                          </a:solidFill>
                          <a:effectLst/>
                        </a:rPr>
                        <a:t>1.</a:t>
                      </a: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Contribuições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19.407.200,00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604768"/>
                  </a:ext>
                </a:extLst>
              </a:tr>
              <a:tr h="226454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1.3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x-none" sz="1600" dirty="0">
                          <a:solidFill>
                            <a:schemeClr val="tx1"/>
                          </a:solidFill>
                          <a:effectLst/>
                        </a:rPr>
                        <a:t>Receita </a:t>
                      </a: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Patrimonial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5.860.000,00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2678576"/>
                  </a:ext>
                </a:extLst>
              </a:tr>
              <a:tr h="226454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1.6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Receita de Serviços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910.000,00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00256"/>
                  </a:ext>
                </a:extLst>
              </a:tr>
              <a:tr h="226454"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400" dirty="0">
                          <a:solidFill>
                            <a:schemeClr val="tx1"/>
                          </a:solidFill>
                          <a:effectLst/>
                        </a:rPr>
                        <a:t>1.9</a:t>
                      </a:r>
                      <a:endParaRPr lang="pt-BR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Outras Receitas Correntes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564.800,00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923838"/>
                  </a:ext>
                </a:extLst>
              </a:tr>
              <a:tr h="226454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Total das Receitas do Instituto de Previdência Municipal - IPAS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26.742.000,00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7656738"/>
                  </a:ext>
                </a:extLst>
              </a:tr>
              <a:tr h="316371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TOTAL DAS RECEITAS DO EXERCÍCIO DE 2025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218.842.000,00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0803" marR="60803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1360564"/>
                  </a:ext>
                </a:extLst>
              </a:tr>
            </a:tbl>
          </a:graphicData>
        </a:graphic>
      </p:graphicFrame>
      <p:sp>
        <p:nvSpPr>
          <p:cNvPr id="3" name="CaixaDeTexto 2">
            <a:extLst>
              <a:ext uri="{FF2B5EF4-FFF2-40B4-BE49-F238E27FC236}">
                <a16:creationId xmlns:a16="http://schemas.microsoft.com/office/drawing/2014/main" id="{63CCB1C1-42AF-9290-519C-0B0613D08FD3}"/>
              </a:ext>
            </a:extLst>
          </p:cNvPr>
          <p:cNvSpPr txBox="1"/>
          <p:nvPr/>
        </p:nvSpPr>
        <p:spPr>
          <a:xfrm>
            <a:off x="1758752" y="260648"/>
            <a:ext cx="51845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PL LOA 2025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657607"/>
              </p:ext>
            </p:extLst>
          </p:nvPr>
        </p:nvGraphicFramePr>
        <p:xfrm>
          <a:off x="0" y="0"/>
          <a:ext cx="9144000" cy="68579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66484">
                  <a:extLst>
                    <a:ext uri="{9D8B030D-6E8A-4147-A177-3AD203B41FA5}">
                      <a16:colId xmlns:a16="http://schemas.microsoft.com/office/drawing/2014/main" val="1547342230"/>
                    </a:ext>
                  </a:extLst>
                </a:gridCol>
                <a:gridCol w="2077516">
                  <a:extLst>
                    <a:ext uri="{9D8B030D-6E8A-4147-A177-3AD203B41FA5}">
                      <a16:colId xmlns:a16="http://schemas.microsoft.com/office/drawing/2014/main" val="2684106029"/>
                    </a:ext>
                  </a:extLst>
                </a:gridCol>
              </a:tblGrid>
              <a:tr h="3534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x-none" sz="160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ISCRIMINAÇÃO DOS ÓRGÃOS E UNIDADES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x-none" sz="16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ALOR</a:t>
                      </a:r>
                      <a:r>
                        <a:rPr lang="x-none" sz="1600" dirty="0">
                          <a:solidFill>
                            <a:schemeClr val="tx1"/>
                          </a:solidFill>
                          <a:effectLst/>
                        </a:rPr>
                        <a:t> – R$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032038"/>
                  </a:ext>
                </a:extLst>
              </a:tr>
              <a:tr h="3534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x-none" sz="1600" b="0" dirty="0">
                          <a:solidFill>
                            <a:schemeClr val="tx1"/>
                          </a:solidFill>
                          <a:effectLst/>
                        </a:rPr>
                        <a:t>Poder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 Legislativo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8.600.000,00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803785"/>
                  </a:ext>
                </a:extLst>
              </a:tr>
              <a:tr h="3534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x-none" sz="1600" b="0" dirty="0">
                          <a:solidFill>
                            <a:schemeClr val="tx1"/>
                          </a:solidFill>
                          <a:effectLst/>
                        </a:rPr>
                        <a:t>Secretaria 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Municipal </a:t>
                      </a:r>
                      <a:r>
                        <a:rPr lang="x-none" sz="1600" b="0" dirty="0">
                          <a:solidFill>
                            <a:schemeClr val="tx1"/>
                          </a:solidFill>
                          <a:effectLst/>
                        </a:rPr>
                        <a:t>de 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Governo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2.399.100,00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464328"/>
                  </a:ext>
                </a:extLst>
              </a:tr>
              <a:tr h="4957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x-none" sz="1600" b="0" dirty="0">
                          <a:solidFill>
                            <a:schemeClr val="tx1"/>
                          </a:solidFill>
                          <a:effectLst/>
                        </a:rPr>
                        <a:t>Secretaria Municipal de Comunicação 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Social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1.518.200,00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2951725"/>
                  </a:ext>
                </a:extLst>
              </a:tr>
              <a:tr h="3534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x-none" sz="1600" b="0" dirty="0">
                          <a:solidFill>
                            <a:schemeClr val="tx1"/>
                          </a:solidFill>
                          <a:effectLst/>
                        </a:rPr>
                        <a:t>Secretaria Municipal de Negócios Jur</a:t>
                      </a:r>
                      <a:r>
                        <a:rPr lang="pt-BR" sz="1600" b="0" dirty="0" err="1">
                          <a:solidFill>
                            <a:schemeClr val="tx1"/>
                          </a:solidFill>
                          <a:effectLst/>
                        </a:rPr>
                        <a:t>ídicos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2.212.500,00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947242"/>
                  </a:ext>
                </a:extLst>
              </a:tr>
              <a:tr h="3534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x-none" sz="1600" b="0" dirty="0">
                          <a:solidFill>
                            <a:schemeClr val="tx1"/>
                          </a:solidFill>
                          <a:effectLst/>
                        </a:rPr>
                        <a:t>Secretaria Municipal de 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Finanças e Planejamento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4.659.400,00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3140557"/>
                  </a:ext>
                </a:extLst>
              </a:tr>
              <a:tr h="3534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x-none" sz="1600" b="0" dirty="0">
                          <a:solidFill>
                            <a:schemeClr val="tx1"/>
                          </a:solidFill>
                          <a:effectLst/>
                        </a:rPr>
                        <a:t>Secretaria Municipal de 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Administração e Recursos Humanos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5.628.300,00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946643"/>
                  </a:ext>
                </a:extLst>
              </a:tr>
              <a:tr h="3534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x-none" sz="1600" b="0" dirty="0">
                          <a:solidFill>
                            <a:schemeClr val="tx1"/>
                          </a:solidFill>
                          <a:effectLst/>
                        </a:rPr>
                        <a:t>Secretaria Municipal de 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Desenvolvimento Urbano e Logística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24.354.100,00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837885"/>
                  </a:ext>
                </a:extLst>
              </a:tr>
              <a:tr h="3534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x-none" sz="1600" b="0" dirty="0">
                          <a:solidFill>
                            <a:schemeClr val="tx1"/>
                          </a:solidFill>
                          <a:effectLst/>
                        </a:rPr>
                        <a:t>Secretaria Municipal de </a:t>
                      </a:r>
                      <a:r>
                        <a:rPr lang="pt-BR" sz="1600" b="0" dirty="0" err="1">
                          <a:solidFill>
                            <a:schemeClr val="tx1"/>
                          </a:solidFill>
                          <a:effectLst/>
                        </a:rPr>
                        <a:t>Desenv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. Econômico e Agropecuário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1.791.500,00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3388874"/>
                  </a:ext>
                </a:extLst>
              </a:tr>
              <a:tr h="3534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x-none" sz="1600" b="0" dirty="0">
                          <a:solidFill>
                            <a:schemeClr val="tx1"/>
                          </a:solidFill>
                          <a:effectLst/>
                        </a:rPr>
                        <a:t>Secretaria Municipal 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x-none" sz="1600" b="0" dirty="0">
                          <a:solidFill>
                            <a:schemeClr val="tx1"/>
                          </a:solidFill>
                          <a:effectLst/>
                        </a:rPr>
                        <a:t>e 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Turismo e Meio Ambiente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5.510.800,00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579665"/>
                  </a:ext>
                </a:extLst>
              </a:tr>
              <a:tr h="3534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x-none" sz="1600" b="0" dirty="0">
                          <a:solidFill>
                            <a:schemeClr val="tx1"/>
                          </a:solidFill>
                          <a:effectLst/>
                        </a:rPr>
                        <a:t>Secretaria 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Municipal de Educação, Cultura, Esporte e Lazer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55.403.492,00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004537"/>
                  </a:ext>
                </a:extLst>
              </a:tr>
              <a:tr h="3534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x-none" sz="1600" b="0" dirty="0">
                          <a:solidFill>
                            <a:schemeClr val="tx1"/>
                          </a:solidFill>
                          <a:effectLst/>
                        </a:rPr>
                        <a:t>Secretaria 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Municipal de Saúde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31.991.595,00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2640565"/>
                  </a:ext>
                </a:extLst>
              </a:tr>
              <a:tr h="3534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x-none" sz="1600" b="0" dirty="0">
                          <a:solidFill>
                            <a:schemeClr val="tx1"/>
                          </a:solidFill>
                          <a:effectLst/>
                        </a:rPr>
                        <a:t>Secretaria 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Municipal de Habitação e Desenvolvimento Social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6.132.300,00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329831"/>
                  </a:ext>
                </a:extLst>
              </a:tr>
              <a:tr h="3534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x-none" sz="1600" b="0" dirty="0">
                          <a:solidFill>
                            <a:schemeClr val="tx1"/>
                          </a:solidFill>
                          <a:effectLst/>
                        </a:rPr>
                        <a:t>Encargos 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Gerais do Município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23.146.913,00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329533"/>
                  </a:ext>
                </a:extLst>
              </a:tr>
              <a:tr h="3534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Secretaria Municipal de Segurança Pública, Trânsito e Defesa Civil - SEMSEP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3.151.800,00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387086"/>
                  </a:ext>
                </a:extLst>
              </a:tr>
              <a:tr h="3534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x-none" sz="1600" b="0" dirty="0">
                          <a:solidFill>
                            <a:schemeClr val="tx1"/>
                          </a:solidFill>
                          <a:effectLst/>
                        </a:rPr>
                        <a:t>Reserva de Contingência 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3.000.000,00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342900"/>
                  </a:ext>
                </a:extLst>
              </a:tr>
              <a:tr h="3534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Inst. de </a:t>
                      </a:r>
                      <a:r>
                        <a:rPr lang="pt-BR" sz="1600" b="0" dirty="0" err="1">
                          <a:solidFill>
                            <a:schemeClr val="tx1"/>
                          </a:solidFill>
                          <a:effectLst/>
                        </a:rPr>
                        <a:t>Prev.e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 Assist. aos Servidores </a:t>
                      </a:r>
                      <a:r>
                        <a:rPr lang="pt-BR" sz="1600" b="0" dirty="0" err="1">
                          <a:solidFill>
                            <a:schemeClr val="tx1"/>
                          </a:solidFill>
                          <a:effectLst/>
                        </a:rPr>
                        <a:t>Públ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. Mun. de Jaguariaíva 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26.742.000,00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8026447"/>
                  </a:ext>
                </a:extLst>
              </a:tr>
              <a:tr h="3534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x-none" sz="1600" b="0" dirty="0">
                          <a:solidFill>
                            <a:schemeClr val="tx1"/>
                          </a:solidFill>
                          <a:effectLst/>
                        </a:rPr>
                        <a:t>Serviço Autônomo Municipal de 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Água</a:t>
                      </a:r>
                      <a:r>
                        <a:rPr lang="x-none" sz="1600" b="0" dirty="0">
                          <a:solidFill>
                            <a:schemeClr val="tx1"/>
                          </a:solidFill>
                          <a:effectLst/>
                        </a:rPr>
                        <a:t> e </a:t>
                      </a:r>
                      <a:r>
                        <a:rPr lang="pt-BR" sz="1600" b="0" dirty="0">
                          <a:solidFill>
                            <a:schemeClr val="tx1"/>
                          </a:solidFill>
                          <a:effectLst/>
                        </a:rPr>
                        <a:t>Esgoto</a:t>
                      </a:r>
                      <a:endParaRPr lang="pt-BR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12.600.000,00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042168"/>
                  </a:ext>
                </a:extLst>
              </a:tr>
              <a:tr h="3534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x-none" sz="1600" dirty="0">
                          <a:solidFill>
                            <a:schemeClr val="tx1"/>
                          </a:solidFill>
                          <a:effectLst/>
                        </a:rPr>
                        <a:t>TOTAL GERAL DAS DESPESAS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218.842.000,00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1067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3159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446771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6270">
                  <a:extLst>
                    <a:ext uri="{9D8B030D-6E8A-4147-A177-3AD203B41FA5}">
                      <a16:colId xmlns:a16="http://schemas.microsoft.com/office/drawing/2014/main" val="1403793635"/>
                    </a:ext>
                  </a:extLst>
                </a:gridCol>
                <a:gridCol w="5457139">
                  <a:extLst>
                    <a:ext uri="{9D8B030D-6E8A-4147-A177-3AD203B41FA5}">
                      <a16:colId xmlns:a16="http://schemas.microsoft.com/office/drawing/2014/main" val="63851144"/>
                    </a:ext>
                  </a:extLst>
                </a:gridCol>
                <a:gridCol w="1980591">
                  <a:extLst>
                    <a:ext uri="{9D8B030D-6E8A-4147-A177-3AD203B41FA5}">
                      <a16:colId xmlns:a16="http://schemas.microsoft.com/office/drawing/2014/main" val="24082874"/>
                    </a:ext>
                  </a:extLst>
                </a:gridCol>
              </a:tblGrid>
              <a:tr h="2857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x-none" sz="1600" dirty="0">
                          <a:solidFill>
                            <a:schemeClr val="tx1"/>
                          </a:solidFill>
                          <a:effectLst/>
                        </a:rPr>
                        <a:t>F</a:t>
                      </a: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UNÇÃO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x-none" sz="1600" dirty="0">
                          <a:solidFill>
                            <a:schemeClr val="tx1"/>
                          </a:solidFill>
                          <a:effectLst/>
                        </a:rPr>
                        <a:t>D</a:t>
                      </a: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ISCRIMINAÇÃO DAS FUNÇÕES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x-none" sz="1600" dirty="0">
                          <a:solidFill>
                            <a:schemeClr val="tx1"/>
                          </a:solidFill>
                          <a:effectLst/>
                        </a:rPr>
                        <a:t>V</a:t>
                      </a: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ALOR</a:t>
                      </a:r>
                      <a:r>
                        <a:rPr lang="x-none" sz="1600" dirty="0">
                          <a:solidFill>
                            <a:schemeClr val="tx1"/>
                          </a:solidFill>
                          <a:effectLst/>
                        </a:rPr>
                        <a:t> – R$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779879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Legislativa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8.600.000,00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806877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Essencial a Justiça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2.212.500,00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87701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Administração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22.054.900,00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803077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Segurança Pública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3.151.800,00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9910475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Assistência Social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6.122.300,00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165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Previdência Social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16.976.577,07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966589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Saúde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31.991.595,00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905295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Trabalho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172.000,00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36836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Educação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52.281.292,00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1681919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Cultura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2.017.200,00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31929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Urbanismo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9.218.300,00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83774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Habitação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10.000,00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461807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Saneamento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11.879.000,00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9341167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18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Gestão Ambiental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3.920.900,00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198265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Ciência e Tecnologia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65.000,00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99566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Agricultura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15.000,00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382412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Comércio e Serviços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2.039.500,00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4496047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Comunicações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340.000,00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866873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Transporte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9.020.800,00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772036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Desporto e Lazer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1.440.000,00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461251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Encargos Especiais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23.327.913,00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1032812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99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>
                          <a:solidFill>
                            <a:schemeClr val="tx1"/>
                          </a:solidFill>
                          <a:effectLst/>
                        </a:rPr>
                        <a:t>Reserva de Contingência</a:t>
                      </a:r>
                      <a:endParaRPr lang="pt-BR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11.985.422,93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390638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pt-BR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TOTAL GERAL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1600" b="1" dirty="0">
                          <a:solidFill>
                            <a:schemeClr val="tx1"/>
                          </a:solidFill>
                          <a:effectLst/>
                        </a:rPr>
                        <a:t>218.842.000,00</a:t>
                      </a:r>
                      <a:endParaRPr lang="pt-BR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8459" marR="38459" marT="0" marB="0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03448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0" y="0"/>
            <a:ext cx="15478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pt-BR" dirty="0"/>
          </a:p>
        </p:txBody>
      </p:sp>
      <p:pic>
        <p:nvPicPr>
          <p:cNvPr id="1536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692696"/>
            <a:ext cx="6192838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755576" y="4293097"/>
            <a:ext cx="78305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rgbClr val="009900"/>
                </a:solidFill>
              </a:rPr>
              <a:t>Obrigada a todos!</a:t>
            </a:r>
          </a:p>
          <a:p>
            <a:pPr algn="ctr"/>
            <a:endParaRPr lang="pt-BR" dirty="0"/>
          </a:p>
          <a:p>
            <a:pPr algn="ctr"/>
            <a:r>
              <a:rPr lang="pt-BR" dirty="0"/>
              <a:t>Para mais informações acessar o link              </a:t>
            </a:r>
            <a:r>
              <a:rPr lang="pt-BR" dirty="0">
                <a:hlinkClick r:id="rId3"/>
              </a:rPr>
              <a:t>http://portal.jaguariaiva.pr.gov.br/transparencia/</a:t>
            </a:r>
            <a:endParaRPr lang="pt-BR" dirty="0"/>
          </a:p>
          <a:p>
            <a:pPr algn="ctr"/>
            <a:endParaRPr lang="pt-BR" dirty="0"/>
          </a:p>
          <a:p>
            <a:pPr algn="ctr"/>
            <a:r>
              <a:rPr lang="pt-BR" dirty="0"/>
              <a:t>PROGOV TCE	</a:t>
            </a:r>
          </a:p>
          <a:p>
            <a:pPr algn="ctr"/>
            <a:r>
              <a:rPr lang="pt-BR" sz="3600" dirty="0">
                <a:solidFill>
                  <a:srgbClr val="009900"/>
                </a:solidFill>
              </a:rPr>
              <a:t>Portal da Transparência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11400</TotalTime>
  <Words>422</Words>
  <Application>Microsoft Office PowerPoint</Application>
  <PresentationFormat>Apresentação na tela (4:3)</PresentationFormat>
  <Paragraphs>192</Paragraphs>
  <Slides>9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6" baseType="lpstr">
      <vt:lpstr>Arial</vt:lpstr>
      <vt:lpstr>Arial Black</vt:lpstr>
      <vt:lpstr>Book Antiqua</vt:lpstr>
      <vt:lpstr>Calibri</vt:lpstr>
      <vt:lpstr>Calibri Light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Bruna-Finanças</dc:creator>
  <cp:lastModifiedBy>Mirian Nacli</cp:lastModifiedBy>
  <cp:revision>1523</cp:revision>
  <cp:lastPrinted>2021-09-21T11:33:31Z</cp:lastPrinted>
  <dcterms:modified xsi:type="dcterms:W3CDTF">2024-10-02T20:06:53Z</dcterms:modified>
</cp:coreProperties>
</file>