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12"/>
  </p:notesMasterIdLst>
  <p:handoutMasterIdLst>
    <p:handoutMasterId r:id="rId13"/>
  </p:handoutMasterIdLst>
  <p:sldIdLst>
    <p:sldId id="376" r:id="rId2"/>
    <p:sldId id="481" r:id="rId3"/>
    <p:sldId id="441" r:id="rId4"/>
    <p:sldId id="479" r:id="rId5"/>
    <p:sldId id="482" r:id="rId6"/>
    <p:sldId id="444" r:id="rId7"/>
    <p:sldId id="474" r:id="rId8"/>
    <p:sldId id="422" r:id="rId9"/>
    <p:sldId id="483" r:id="rId10"/>
    <p:sldId id="484" r:id="rId11"/>
  </p:sldIdLst>
  <p:sldSz cx="9144000" cy="6858000" type="screen4x3"/>
  <p:notesSz cx="6797675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Estilo Médio 1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Estilo Médio 4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03447BB-5D67-496B-8E87-E561075AD55C}" styleName="Estilo Escuro 1 - Ênfas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91" autoAdjust="0"/>
    <p:restoredTop sz="94570"/>
  </p:normalViewPr>
  <p:slideViewPr>
    <p:cSldViewPr>
      <p:cViewPr>
        <p:scale>
          <a:sx n="80" d="100"/>
          <a:sy n="80" d="100"/>
        </p:scale>
        <p:origin x="-1378" y="-12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660" cy="49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82" tIns="45492" rIns="90982" bIns="45492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1"/>
            <a:ext cx="2945660" cy="49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82" tIns="45492" rIns="90982" bIns="4549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DB9EE5A-E966-4B6E-AC50-4A59BBA31BA5}" type="datetimeFigureOut">
              <a:rPr lang="pt-BR"/>
              <a:pPr>
                <a:defRPr/>
              </a:pPr>
              <a:t>07/08/2024</a:t>
            </a:fld>
            <a:endParaRPr lang="pt-BR" dirty="0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198"/>
            <a:ext cx="2945660" cy="49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82" tIns="45492" rIns="90982" bIns="45492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9198"/>
            <a:ext cx="2945660" cy="49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82" tIns="45492" rIns="90982" bIns="4549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96BF93A-3C24-4610-BF1E-0BAF2E5A53A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483748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5857"/>
          </a:xfrm>
          <a:prstGeom prst="rect">
            <a:avLst/>
          </a:prstGeom>
        </p:spPr>
        <p:txBody>
          <a:bodyPr vert="horz" lIns="90982" tIns="45492" rIns="90982" bIns="45492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60" cy="495857"/>
          </a:xfrm>
          <a:prstGeom prst="rect">
            <a:avLst/>
          </a:prstGeom>
        </p:spPr>
        <p:txBody>
          <a:bodyPr vert="horz" lIns="90982" tIns="45492" rIns="90982" bIns="45492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F90E8E6-4B26-466E-B399-018055E1B9A6}" type="datetimeFigureOut">
              <a:rPr lang="pt-BR"/>
              <a:pPr>
                <a:defRPr/>
              </a:pPr>
              <a:t>07/08/2024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2" tIns="45492" rIns="90982" bIns="45492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4599"/>
            <a:ext cx="5438140" cy="4467462"/>
          </a:xfrm>
          <a:prstGeom prst="rect">
            <a:avLst/>
          </a:prstGeom>
        </p:spPr>
        <p:txBody>
          <a:bodyPr vert="horz" lIns="90982" tIns="45492" rIns="90982" bIns="45492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9198"/>
            <a:ext cx="2945660" cy="495857"/>
          </a:xfrm>
          <a:prstGeom prst="rect">
            <a:avLst/>
          </a:prstGeom>
        </p:spPr>
        <p:txBody>
          <a:bodyPr vert="horz" lIns="90982" tIns="45492" rIns="90982" bIns="45492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9198"/>
            <a:ext cx="2945660" cy="495857"/>
          </a:xfrm>
          <a:prstGeom prst="rect">
            <a:avLst/>
          </a:prstGeom>
        </p:spPr>
        <p:txBody>
          <a:bodyPr vert="horz" lIns="90982" tIns="45492" rIns="90982" bIns="45492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21B8C78-9335-43F9-9631-60EF99491E5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1149727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977" tIns="45490" rIns="90977" bIns="4549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dirty="0" smtClean="0"/>
          </a:p>
          <a:p>
            <a:pPr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17412" name="Espaço Reservado para Número de Slide 3"/>
          <p:cNvSpPr txBox="1">
            <a:spLocks noGrp="1"/>
          </p:cNvSpPr>
          <p:nvPr/>
        </p:nvSpPr>
        <p:spPr bwMode="auto">
          <a:xfrm>
            <a:off x="3850443" y="9429198"/>
            <a:ext cx="2945660" cy="495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7" tIns="45490" rIns="90977" bIns="4549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7CC20BC-A8A6-4C77-8067-688E05FDF3D6}" type="slidenum">
              <a:rPr lang="pt-BR" sz="1200"/>
              <a:pPr algn="r" eaLnBrk="1" hangingPunct="1"/>
              <a:t>1</a:t>
            </a:fld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xmlns="" val="2369975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1B8C78-9335-43F9-9631-60EF99491E50}" type="slidenum">
              <a:rPr lang="pt-BR" smtClean="0"/>
              <a:pPr>
                <a:defRPr/>
              </a:pPr>
              <a:t>3</a:t>
            </a:fld>
            <a:endParaRPr lang="pt-B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1B8C78-9335-43F9-9631-60EF99491E50}" type="slidenum">
              <a:rPr lang="pt-BR" smtClean="0"/>
              <a:pPr>
                <a:defRPr/>
              </a:pPr>
              <a:t>7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9ED6B3-7F35-416E-901B-AF13AC667C18}" type="datetimeFigureOut">
              <a:rPr lang="pt-BR" smtClean="0"/>
              <a:pPr>
                <a:defRPr/>
              </a:pPr>
              <a:t>07/08/2024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B9E851-CB7C-43D0-8EB6-B7DE039A9920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767605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C169ED-B561-4435-8737-89C8E4D7FB11}" type="datetimeFigureOut">
              <a:rPr lang="pt-BR" smtClean="0"/>
              <a:pPr>
                <a:defRPr/>
              </a:pPr>
              <a:t>07/08/2024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FF7918-60AB-4648-8FA9-630AE9150CAF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987485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F00514-2F38-48B3-B210-0CEDF40B2698}" type="datetimeFigureOut">
              <a:rPr lang="pt-BR" smtClean="0"/>
              <a:pPr>
                <a:defRPr/>
              </a:pPr>
              <a:t>07/08/2024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2E747-7E07-4DAF-B3DE-5144355B5C22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633483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C52013-7417-41E7-9016-CD4A4FDF7D51}" type="datetimeFigureOut">
              <a:rPr lang="pt-BR" smtClean="0"/>
              <a:pPr>
                <a:defRPr/>
              </a:pPr>
              <a:t>07/08/2024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126A0-40FD-47B7-91D2-7CFAECC7A788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696393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5A51F0-EB3E-4E1B-AC51-B9B0E791F444}" type="datetimeFigureOut">
              <a:rPr lang="pt-BR" smtClean="0"/>
              <a:pPr>
                <a:defRPr/>
              </a:pPr>
              <a:t>07/08/2024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F7AD9A-B3D2-4C98-9D51-B9E7D13EEE4F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260237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BAF9C-9AB5-4953-B2A5-53F623C77869}" type="datetimeFigureOut">
              <a:rPr lang="pt-BR" smtClean="0"/>
              <a:pPr>
                <a:defRPr/>
              </a:pPr>
              <a:t>07/08/2024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0EF451-485C-4D02-ABFA-AF883DD8A5CD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402040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534AF2-950B-4BB2-8F0D-6B83C1F56CAB}" type="datetimeFigureOut">
              <a:rPr lang="pt-BR" smtClean="0"/>
              <a:pPr>
                <a:defRPr/>
              </a:pPr>
              <a:t>07/08/2024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3A6643-A2E2-4638-9D7B-5535BD9252F5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551800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DD50CD-5804-492D-B07E-A48F1DF2C0D3}" type="datetimeFigureOut">
              <a:rPr lang="pt-BR" smtClean="0"/>
              <a:pPr>
                <a:defRPr/>
              </a:pPr>
              <a:t>07/08/2024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64752F-A2BA-4943-AAC9-DA7A635A3D42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330592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CF0087-0236-4631-A3CD-9B1F543343A5}" type="datetimeFigureOut">
              <a:rPr lang="pt-BR" smtClean="0"/>
              <a:pPr>
                <a:defRPr/>
              </a:pPr>
              <a:t>07/08/2024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626056-6AAB-464B-B378-1B336CF07CDB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47546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C06B75-58EC-42C0-B568-B97A6808D03B}" type="datetimeFigureOut">
              <a:rPr lang="pt-BR" smtClean="0"/>
              <a:pPr>
                <a:defRPr/>
              </a:pPr>
              <a:t>07/08/2024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191865-2FD8-49F9-A108-FA59A51D4C2D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381690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8729E3-A011-4E4B-AC17-F4611A8F920B}" type="datetimeFigureOut">
              <a:rPr lang="pt-BR" smtClean="0"/>
              <a:pPr>
                <a:defRPr/>
              </a:pPr>
              <a:t>07/08/2024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B66E5-BF48-46BE-9027-769AA08D6F61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673955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51169E6-3665-4FE3-A90E-2DDE7A368C6F}" type="datetimeFigureOut">
              <a:rPr lang="pt-BR" smtClean="0"/>
              <a:pPr>
                <a:defRPr/>
              </a:pPr>
              <a:t>07/08/2024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F731F3A-5FD1-4AE7-9D71-8FB51EBDBFCE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740638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ortal.jaguariaiva.pr.gov.br/transparenciav2/arquivos/lei-de-diretrizes-orcamentarias-ldo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179388" y="260350"/>
            <a:ext cx="8785225" cy="6408738"/>
          </a:xfrm>
          <a:prstGeom prst="rect">
            <a:avLst/>
          </a:prstGeom>
          <a:noFill/>
          <a:ln w="25400" algn="ctr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051" name="Picture 4" descr="SEFIN"/>
          <p:cNvSpPr>
            <a:spLocks noChangeAspect="1" noChangeArrowheads="1"/>
          </p:cNvSpPr>
          <p:nvPr/>
        </p:nvSpPr>
        <p:spPr bwMode="auto">
          <a:xfrm>
            <a:off x="1115616" y="2204864"/>
            <a:ext cx="698500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403648" y="4797152"/>
            <a:ext cx="6768752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06600"/>
                </a:solidFill>
              </a:rPr>
              <a:t>MUNICÍPIO DE </a:t>
            </a:r>
            <a:r>
              <a:rPr lang="pt-BR" sz="3200" b="1" dirty="0" smtClean="0">
                <a:solidFill>
                  <a:srgbClr val="006600"/>
                </a:solidFill>
              </a:rPr>
              <a:t>JAGUARIAÍVA/PR</a:t>
            </a:r>
            <a:endParaRPr lang="pt-BR" sz="3200" b="1" dirty="0" smtClean="0">
              <a:solidFill>
                <a:srgbClr val="006600"/>
              </a:solidFill>
            </a:endParaRPr>
          </a:p>
          <a:p>
            <a:pPr algn="ctr"/>
            <a:r>
              <a:rPr lang="pt-BR" sz="2400" dirty="0" smtClean="0">
                <a:solidFill>
                  <a:srgbClr val="006600"/>
                </a:solidFill>
              </a:rPr>
              <a:t>Secretaria Municipal de Finanças e Planejamento</a:t>
            </a:r>
            <a:endParaRPr lang="pt-BR" sz="2400" dirty="0">
              <a:solidFill>
                <a:srgbClr val="006600"/>
              </a:solidFill>
            </a:endParaRPr>
          </a:p>
          <a:p>
            <a:pPr algn="ctr"/>
            <a:endParaRPr lang="pt-BR" sz="2400" dirty="0">
              <a:solidFill>
                <a:srgbClr val="006600"/>
              </a:solidFill>
            </a:endParaRP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8856984" cy="4188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445224"/>
            <a:ext cx="9144000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45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79388" y="260350"/>
            <a:ext cx="8785225" cy="6408738"/>
          </a:xfrm>
          <a:prstGeom prst="rect">
            <a:avLst/>
          </a:prstGeom>
          <a:noFill/>
          <a:ln w="25400" algn="ctr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988840"/>
            <a:ext cx="468052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878497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4"/>
          <p:cNvSpPr>
            <a:spLocks noChangeArrowheads="1"/>
          </p:cNvSpPr>
          <p:nvPr/>
        </p:nvSpPr>
        <p:spPr bwMode="auto">
          <a:xfrm>
            <a:off x="179388" y="260350"/>
            <a:ext cx="8785225" cy="6408738"/>
          </a:xfrm>
          <a:prstGeom prst="rect">
            <a:avLst/>
          </a:prstGeom>
          <a:noFill/>
          <a:ln w="25400" algn="ctr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5" name="Espaço Reservado para Conteúdo 4"/>
          <p:cNvSpPr txBox="1">
            <a:spLocks/>
          </p:cNvSpPr>
          <p:nvPr/>
        </p:nvSpPr>
        <p:spPr>
          <a:xfrm>
            <a:off x="467544" y="3140968"/>
            <a:ext cx="3312368" cy="331236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METAS FISCAIS</a:t>
            </a:r>
          </a:p>
          <a:p>
            <a:pPr algn="just"/>
            <a:r>
              <a:rPr lang="pt-BR" sz="1600" dirty="0" smtClean="0"/>
              <a:t>A Lei de Responsabilidade Fiscal (LRF) foi implementada para estabelecer normas que regem as finanças públicas, visando </a:t>
            </a:r>
            <a:r>
              <a:rPr lang="pt-BR" sz="1600" b="1" dirty="0" smtClean="0">
                <a:solidFill>
                  <a:schemeClr val="accent2"/>
                </a:solidFill>
              </a:rPr>
              <a:t>responsabilizar a gestão fiscal</a:t>
            </a:r>
            <a:r>
              <a:rPr lang="pt-BR" sz="1600" dirty="0" smtClean="0"/>
              <a:t>. Apresentando-se como um conjunto de regras dispersas, a LRF </a:t>
            </a:r>
            <a:r>
              <a:rPr lang="pt-BR" sz="1600" b="1" dirty="0" smtClean="0">
                <a:solidFill>
                  <a:schemeClr val="accent2"/>
                </a:solidFill>
              </a:rPr>
              <a:t>busca evitar comprometimentos prejudiciais</a:t>
            </a:r>
            <a:r>
              <a:rPr lang="pt-BR" sz="1600" dirty="0" smtClean="0"/>
              <a:t> à Administração Pública nas áreas </a:t>
            </a:r>
            <a:r>
              <a:rPr lang="pt-BR" sz="1600" b="1" dirty="0" smtClean="0">
                <a:solidFill>
                  <a:schemeClr val="accent2"/>
                </a:solidFill>
              </a:rPr>
              <a:t>financeira e orçamentária</a:t>
            </a:r>
            <a:r>
              <a:rPr lang="pt-BR" sz="1600" dirty="0" smtClean="0"/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pt-BR" sz="16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67544" y="404664"/>
            <a:ext cx="4680520" cy="2665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hangingPunct="0">
              <a:spcBef>
                <a:spcPct val="20000"/>
              </a:spcBef>
              <a:defRPr/>
            </a:pPr>
            <a:r>
              <a:rPr lang="pt-BR" b="1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PLANEJAMENTO</a:t>
            </a:r>
          </a:p>
          <a:p>
            <a:pPr algn="just" eaLnBrk="0" hangingPunct="0">
              <a:spcBef>
                <a:spcPct val="20000"/>
              </a:spcBef>
              <a:defRPr/>
            </a:pPr>
            <a:r>
              <a:rPr lang="pt-BR" sz="16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É o grande princípio da Lei de Responsabilidade Fiscal. </a:t>
            </a:r>
            <a:r>
              <a:rPr lang="pt-PT" sz="16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 Lei 4.320/64, em seu Artigo 48, alínea b, define como necessário: MANTER, DURANTE O EXERCÍCIO, </a:t>
            </a:r>
            <a:r>
              <a:rPr lang="pt-PT" sz="1600" b="1" dirty="0" smtClean="0">
                <a:solidFill>
                  <a:schemeClr val="accent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NA MEDIDA DO POSSÍVEL</a:t>
            </a:r>
            <a:r>
              <a:rPr lang="pt-PT" sz="16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O EQUILÍBRIO ENTRE A RECEITA ARRECADADA E A DESPESA REALIZADA, DE MODO A REDUZIR AO MÍNIMO EVENTUAIS INSUFICIÊNCIAS DE TESOURARIA.</a:t>
            </a:r>
            <a:endParaRPr lang="pt-BR" sz="1600" dirty="0" smtClean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429000"/>
            <a:ext cx="4320480" cy="2934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813690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827584" y="4118883"/>
            <a:ext cx="748883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Leis </a:t>
            </a:r>
            <a:r>
              <a:rPr kumimoji="0" lang="pt-BR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Orçamentárias - PRAZOS</a:t>
            </a:r>
            <a:r>
              <a:rPr kumimoji="0" lang="pt-BR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pt-BR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</a:b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PPA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 – Plano Plurianual Anual, realizado para 4 anos (2022/2025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30/04 (Primeiro</a:t>
            </a:r>
            <a:r>
              <a:rPr kumimoji="0" lang="pt-BR" sz="1600" b="0" i="0" u="none" strike="noStrike" cap="none" normalizeH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 ano do mandato)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LDO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 – Lei de Diretrizes Orçamentárias, realizado anualmente – estudos das receitas e metais fiscais. (2025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15/08 (de cada ano)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lvl="0" algn="just" eaLnBrk="0" hangingPunct="0"/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LOA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 – Lei Orçamentária Anual, realizado anualmente – detalhamento das receitas e despesas. (2025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lang="pt-BR" sz="1600" dirty="0" smtClean="0">
                <a:solidFill>
                  <a:schemeClr val="accent5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30/11 </a:t>
            </a:r>
            <a:r>
              <a:rPr lang="pt-BR" sz="1600" dirty="0" smtClean="0">
                <a:solidFill>
                  <a:schemeClr val="accent5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(de cada ano)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4"/>
          <p:cNvSpPr>
            <a:spLocks noChangeArrowheads="1"/>
          </p:cNvSpPr>
          <p:nvPr/>
        </p:nvSpPr>
        <p:spPr bwMode="auto">
          <a:xfrm>
            <a:off x="179388" y="260350"/>
            <a:ext cx="8785225" cy="6408738"/>
          </a:xfrm>
          <a:prstGeom prst="rect">
            <a:avLst/>
          </a:prstGeom>
          <a:noFill/>
          <a:ln w="25400" algn="ctr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95536" y="332656"/>
            <a:ext cx="835292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2400" b="1" dirty="0" smtClean="0">
                <a:solidFill>
                  <a:schemeClr val="accent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LDO 2025 – LEI DE DIRETRIZES ORÇAMENTÁRIAS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160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Projeto de Lei e Justificativa</a:t>
            </a:r>
            <a:r>
              <a:rPr lang="pt-BR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pt-BR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pt-BR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Anexos  da LDO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 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metas fiscais;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 prioridades da Administração Municipal;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organização e estrutura dos orçamentos;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 disposições sobre a Reserva de Contingência;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 diretrizes gerais para a elaboração e a execução dos orçamentos do</a:t>
            </a: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Município e suas alterações;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 disposições sobre a dívida pública Municipal;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 disposições relativas às despesas do Município com pessoal e encargos sociais;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 disposições sobre as alterações na legislação tributária do Município;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 disposições gerais.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293096"/>
            <a:ext cx="878497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4"/>
          <p:cNvSpPr>
            <a:spLocks noChangeArrowheads="1"/>
          </p:cNvSpPr>
          <p:nvPr/>
        </p:nvSpPr>
        <p:spPr bwMode="auto">
          <a:xfrm>
            <a:off x="179512" y="332656"/>
            <a:ext cx="8785225" cy="6408738"/>
          </a:xfrm>
          <a:prstGeom prst="rect">
            <a:avLst/>
          </a:prstGeom>
          <a:noFill/>
          <a:ln w="25400" algn="ctr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2656"/>
            <a:ext cx="878497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251520" y="5949280"/>
            <a:ext cx="86409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FONTE: Portal </a:t>
            </a:r>
            <a:r>
              <a:rPr lang="pt-BR" sz="1200" b="1" dirty="0" smtClean="0"/>
              <a:t>da Transparência</a:t>
            </a:r>
            <a:r>
              <a:rPr lang="pt-BR" sz="1200" dirty="0" smtClean="0"/>
              <a:t/>
            </a:r>
            <a:br>
              <a:rPr lang="pt-BR" sz="1200" dirty="0" smtClean="0"/>
            </a:br>
            <a:r>
              <a:rPr lang="pt-BR" sz="1200" dirty="0" smtClean="0"/>
              <a:t/>
            </a:r>
            <a:br>
              <a:rPr lang="pt-BR" sz="1200" dirty="0" smtClean="0"/>
            </a:br>
            <a:r>
              <a:rPr lang="pt-BR" sz="1200" dirty="0" smtClean="0"/>
              <a:t> </a:t>
            </a:r>
            <a:r>
              <a:rPr lang="pt-BR" sz="1200" dirty="0" smtClean="0">
                <a:hlinkClick r:id="rId4"/>
              </a:rPr>
              <a:t>https://</a:t>
            </a:r>
            <a:r>
              <a:rPr lang="pt-BR" sz="1200" dirty="0" smtClean="0">
                <a:hlinkClick r:id="rId4"/>
              </a:rPr>
              <a:t>portal.jaguariaiva.pr.gov.br/transparenciav2/arquivos/lei-de-diretrizes-orcamentarias-ldo</a:t>
            </a:r>
            <a:r>
              <a:rPr lang="pt-BR" dirty="0" smtClean="0"/>
              <a:t>	</a:t>
            </a:r>
            <a:endParaRPr lang="pt-BR" dirty="0"/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1043608" y="2060848"/>
          <a:ext cx="6768752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25202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PREVISÃO</a:t>
                      </a:r>
                      <a:r>
                        <a:rPr lang="pt-BR" sz="1800" baseline="0" dirty="0" smtClean="0">
                          <a:latin typeface="Arial" pitchFamily="34" charset="0"/>
                          <a:cs typeface="Arial" pitchFamily="34" charset="0"/>
                        </a:rPr>
                        <a:t> ORÇAMENTÁRIA  </a:t>
                      </a:r>
                    </a:p>
                    <a:p>
                      <a:pPr algn="ctr"/>
                      <a:r>
                        <a:rPr lang="pt-BR" sz="1800" baseline="0" dirty="0" smtClean="0">
                          <a:latin typeface="Arial" pitchFamily="34" charset="0"/>
                          <a:cs typeface="Arial" pitchFamily="34" charset="0"/>
                        </a:rPr>
                        <a:t>ANO 2025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VALOR </a:t>
                      </a:r>
                    </a:p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R$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EXECUTIVO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170.900.000,00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LEGISLATIVO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8.600.000,00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r>
                        <a:rPr lang="pt-BR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 (EXC + LEG)</a:t>
                      </a:r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>
                          <a:latin typeface="Arial" pitchFamily="34" charset="0"/>
                          <a:cs typeface="Arial" pitchFamily="34" charset="0"/>
                        </a:rPr>
                        <a:t>179.500.000,00</a:t>
                      </a:r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SAMAE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12.600.000,00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IPAS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26.742.000,00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r>
                        <a:rPr lang="pt-BR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 ORÇAMENTO DO MUNICÍPIO</a:t>
                      </a:r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>
                          <a:latin typeface="Arial" pitchFamily="34" charset="0"/>
                          <a:cs typeface="Arial" pitchFamily="34" charset="0"/>
                        </a:rPr>
                        <a:t>218.842.000,00</a:t>
                      </a:r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2315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4"/>
          <p:cNvSpPr>
            <a:spLocks noChangeArrowheads="1"/>
          </p:cNvSpPr>
          <p:nvPr/>
        </p:nvSpPr>
        <p:spPr bwMode="auto">
          <a:xfrm>
            <a:off x="179388" y="260350"/>
            <a:ext cx="8785225" cy="6408738"/>
          </a:xfrm>
          <a:prstGeom prst="rect">
            <a:avLst/>
          </a:prstGeom>
          <a:noFill/>
          <a:ln w="25400" algn="ctr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8497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4784"/>
            <a:ext cx="4392488" cy="4807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484784"/>
            <a:ext cx="3816424" cy="2491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5078328"/>
            <a:ext cx="4608512" cy="14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14541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78497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54"/>
          <p:cNvSpPr>
            <a:spLocks noChangeArrowheads="1"/>
          </p:cNvSpPr>
          <p:nvPr/>
        </p:nvSpPr>
        <p:spPr bwMode="auto">
          <a:xfrm>
            <a:off x="179512" y="332656"/>
            <a:ext cx="8785225" cy="6408738"/>
          </a:xfrm>
          <a:prstGeom prst="rect">
            <a:avLst/>
          </a:prstGeom>
          <a:noFill/>
          <a:ln w="25400" algn="ctr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251520" y="1916833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 exposição desse material estará disponível no Portal da Transparência.</a:t>
            </a:r>
            <a:endParaRPr lang="pt-BR" dirty="0" smtClean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7" y="1412776"/>
            <a:ext cx="460851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tângulo 7"/>
          <p:cNvSpPr/>
          <p:nvPr/>
        </p:nvSpPr>
        <p:spPr>
          <a:xfrm>
            <a:off x="323528" y="2852936"/>
            <a:ext cx="38884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Nos anos de 2021, 2022 e 2023 </a:t>
            </a:r>
            <a:r>
              <a:rPr lang="pt-BR" dirty="0" smtClean="0"/>
              <a:t>realizamos </a:t>
            </a:r>
            <a:r>
              <a:rPr lang="pt-BR" dirty="0" smtClean="0"/>
              <a:t>o </a:t>
            </a:r>
            <a:r>
              <a:rPr lang="pt-BR" b="1" dirty="0" smtClean="0">
                <a:solidFill>
                  <a:schemeClr val="accent5"/>
                </a:solidFill>
              </a:rPr>
              <a:t>OPD – </a:t>
            </a:r>
            <a:r>
              <a:rPr lang="pt-BR" b="1" dirty="0" smtClean="0">
                <a:solidFill>
                  <a:schemeClr val="accent5"/>
                </a:solidFill>
              </a:rPr>
              <a:t>Orçamento Participativo Digital </a:t>
            </a:r>
            <a:endParaRPr lang="pt-BR" b="1" dirty="0">
              <a:solidFill>
                <a:schemeClr val="accent5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95536" y="4149080"/>
            <a:ext cx="3744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Reuniões Setoriais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11039</TotalTime>
  <Words>198</Words>
  <Application>Microsoft Office PowerPoint</Application>
  <PresentationFormat>Apresentação na tela (4:3)</PresentationFormat>
  <Paragraphs>46</Paragraphs>
  <Slides>10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Bruna-Finanças</dc:creator>
  <cp:lastModifiedBy>bruna.miranda</cp:lastModifiedBy>
  <cp:revision>1487</cp:revision>
  <cp:lastPrinted>2021-09-21T11:33:31Z</cp:lastPrinted>
  <dcterms:modified xsi:type="dcterms:W3CDTF">2024-08-07T20:44:06Z</dcterms:modified>
</cp:coreProperties>
</file>