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charts/chartEx1.xml" ContentType="application/vnd.ms-office.chartex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7" r:id="rId2"/>
    <p:sldId id="256" r:id="rId3"/>
    <p:sldId id="261" r:id="rId4"/>
    <p:sldId id="264" r:id="rId5"/>
    <p:sldId id="265" r:id="rId6"/>
    <p:sldId id="289" r:id="rId7"/>
    <p:sldId id="292" r:id="rId8"/>
    <p:sldId id="293" r:id="rId9"/>
    <p:sldId id="285" r:id="rId10"/>
    <p:sldId id="295" r:id="rId11"/>
    <p:sldId id="296" r:id="rId12"/>
    <p:sldId id="290" r:id="rId13"/>
    <p:sldId id="286" r:id="rId14"/>
    <p:sldId id="287" r:id="rId15"/>
    <p:sldId id="291" r:id="rId16"/>
    <p:sldId id="275" r:id="rId17"/>
    <p:sldId id="273" r:id="rId18"/>
    <p:sldId id="297" r:id="rId19"/>
    <p:sldId id="288" r:id="rId20"/>
    <p:sldId id="298" r:id="rId21"/>
    <p:sldId id="259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tima Mottin" initials="FM" lastIdx="1" clrIdx="0">
    <p:extLst>
      <p:ext uri="{19B8F6BF-5375-455C-9EA6-DF929625EA0E}">
        <p15:presenceInfo xmlns="" xmlns:p15="http://schemas.microsoft.com/office/powerpoint/2012/main" userId="Fatima Mott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B38"/>
    <a:srgbClr val="D2CEB1"/>
    <a:srgbClr val="64A4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85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na%20Maria%20Mottin\Dropbox\3-%20Cliente_Jaguariaiva\PPA%20e%20LDO\Formul&#225;rio%20LOA%202023\Tabula&#231;&#227;o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Planilha2!$B$21:$B$34</cx:f>
        <cx:lvl ptCount="14">
          <cx:pt idx="0">SEGURANÇA PÚBLICA</cx:pt>
          <cx:pt idx="1">OBRAS E SERVIÇOS PÚBLICOS </cx:pt>
          <cx:pt idx="2">MEIO AMBIENTE </cx:pt>
          <cx:pt idx="3">TURISMO </cx:pt>
          <cx:pt idx="4">EDUCAÇÃO </cx:pt>
          <cx:pt idx="5">TRABALHO E RENDA </cx:pt>
          <cx:pt idx="6">CULTURA </cx:pt>
          <cx:pt idx="7">ESPORTE E LAZER </cx:pt>
          <cx:pt idx="8">SAÚDE </cx:pt>
          <cx:pt idx="9">SAMAE  </cx:pt>
          <cx:pt idx="10">AGRICULTURA/PECUÁRIA</cx:pt>
          <cx:pt idx="11">ASSISTÊNCIA SOCIAL </cx:pt>
          <cx:pt idx="12">HABITAÇÃO  </cx:pt>
          <cx:pt idx="13">DESENVOLVIMENTO ECONÔMICO  </cx:pt>
        </cx:lvl>
      </cx:strDim>
      <cx:numDim type="val">
        <cx:f>Planilha2!$C$21:$C$34</cx:f>
        <cx:lvl ptCount="14" formatCode="0%">
          <cx:pt idx="0">0.40000000000000002</cx:pt>
          <cx:pt idx="1">0.22500000000000001</cx:pt>
          <cx:pt idx="2">0.125</cx:pt>
          <cx:pt idx="3">0.125</cx:pt>
          <cx:pt idx="4">0.10000000000000001</cx:pt>
          <cx:pt idx="5">0.10000000000000001</cx:pt>
          <cx:pt idx="6">0.050000000000000003</cx:pt>
          <cx:pt idx="7">0.050000000000000003</cx:pt>
          <cx:pt idx="8">0.050000000000000003</cx:pt>
          <cx:pt idx="9">0.050000000000000003</cx:pt>
          <cx:pt idx="10">0.025000000000000001</cx:pt>
          <cx:pt idx="11">0.025000000000000001</cx:pt>
          <cx:pt idx="12">0.025000000000000001</cx:pt>
          <cx:pt idx="13">0</cx:pt>
        </cx:lvl>
      </cx:numDim>
    </cx:data>
  </cx:chartData>
  <cx:chart>
    <cx:plotArea>
      <cx:plotAreaRegion>
        <cx:series layoutId="funnel" uniqueId="{7AE4CB2B-0B92-4448-9DCB-49B34A81D7AA}">
          <cx:tx>
            <cx:txData>
              <cx:f>Planilha2!$C$20</cx:f>
              <cx:v>%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7AA80-02F8-4A1E-BF3E-D144C3E5204C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24A0A-4404-4CB0-9793-7FE895157E8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11169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9733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636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0517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5454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589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988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5497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6035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8830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9842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6728" y="193210"/>
            <a:ext cx="4050791" cy="3104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236782" y="193210"/>
            <a:ext cx="74713" cy="310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912" y="463105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95" y="193210"/>
            <a:ext cx="7609062" cy="3096000"/>
          </a:xfrm>
          <a:ln>
            <a:solidFill>
              <a:srgbClr val="99CB38"/>
            </a:solidFill>
          </a:ln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9992" y="6262983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69F1C686-BAA8-4A34-8447-96FE923DD5A1}"/>
              </a:ext>
            </a:extLst>
          </p:cNvPr>
          <p:cNvSpPr/>
          <p:nvPr userDrawn="1"/>
        </p:nvSpPr>
        <p:spPr>
          <a:xfrm>
            <a:off x="196728" y="3556662"/>
            <a:ext cx="4050791" cy="3104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8">
            <a:extLst>
              <a:ext uri="{FF2B5EF4-FFF2-40B4-BE49-F238E27FC236}">
                <a16:creationId xmlns="" xmlns:a16="http://schemas.microsoft.com/office/drawing/2014/main" id="{1DA22D3D-449F-401F-9A6F-6DAF3F5831A4}"/>
              </a:ext>
            </a:extLst>
          </p:cNvPr>
          <p:cNvSpPr/>
          <p:nvPr userDrawn="1"/>
        </p:nvSpPr>
        <p:spPr>
          <a:xfrm>
            <a:off x="4236782" y="3556662"/>
            <a:ext cx="74713" cy="3104535"/>
          </a:xfrm>
          <a:prstGeom prst="rect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ED382EB9-F918-4E10-9409-5948A1C1D6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47519" y="3549289"/>
            <a:ext cx="7609062" cy="3096000"/>
          </a:xfrm>
          <a:ln>
            <a:solidFill>
              <a:srgbClr val="99CB38"/>
            </a:solidFill>
          </a:ln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566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A7614E-356D-4B7A-ABBF-91572AE979CB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DB0CA5-5A7A-4993-8232-7B9FB03EE6E6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0063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3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14/relationships/chartEx" Target="../charts/chartEx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9094A35-E01D-40AE-AE8B-FE883B6B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999970"/>
            <a:ext cx="12192000" cy="822960"/>
          </a:xfrm>
        </p:spPr>
        <p:txBody>
          <a:bodyPr/>
          <a:lstStyle/>
          <a:p>
            <a:pPr algn="ctr"/>
            <a:r>
              <a:rPr lang="pt-BR" cap="all" dirty="0"/>
              <a:t>Prioridades </a:t>
            </a:r>
            <a:r>
              <a:rPr lang="pt-BR" cap="all"/>
              <a:t>para LOA 2023</a:t>
            </a:r>
            <a:endParaRPr lang="pt-BR" cap="all" dirty="0"/>
          </a:p>
        </p:txBody>
      </p:sp>
      <p:pic>
        <p:nvPicPr>
          <p:cNvPr id="10" name="Imagem 9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D6132CE-D0AA-49FD-A77F-370B201433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309" y="2169212"/>
            <a:ext cx="3227382" cy="908979"/>
          </a:xfrm>
          <a:prstGeom prst="rect">
            <a:avLst/>
          </a:prstGeom>
        </p:spPr>
      </p:pic>
      <p:pic>
        <p:nvPicPr>
          <p:cNvPr id="12" name="Imagem 11" descr="Logotipo&#10;&#10;Descrição gerada automaticamente">
            <a:extLst>
              <a:ext uri="{FF2B5EF4-FFF2-40B4-BE49-F238E27FC236}">
                <a16:creationId xmlns="" xmlns:a16="http://schemas.microsoft.com/office/drawing/2014/main" id="{18C9D156-C859-4354-BB25-215D00AB95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9006840" y="5922264"/>
            <a:ext cx="1490021" cy="628602"/>
          </a:xfrm>
          <a:prstGeom prst="rect">
            <a:avLst/>
          </a:prstGeom>
        </p:spPr>
      </p:pic>
      <p:sp>
        <p:nvSpPr>
          <p:cNvPr id="16" name="Espaço Reservado para Texto 15">
            <a:extLst>
              <a:ext uri="{FF2B5EF4-FFF2-40B4-BE49-F238E27FC236}">
                <a16:creationId xmlns="" xmlns:a16="http://schemas.microsoft.com/office/drawing/2014/main" id="{3C8ABDA8-5535-4E95-B274-2E02E398D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80" y="6150864"/>
            <a:ext cx="10113264" cy="594360"/>
          </a:xfrm>
        </p:spPr>
        <p:txBody>
          <a:bodyPr/>
          <a:lstStyle/>
          <a:p>
            <a:pPr algn="ctr"/>
            <a:r>
              <a:rPr lang="pt-BR" dirty="0"/>
              <a:t>Realização: 					Apoio técnico:</a:t>
            </a:r>
          </a:p>
        </p:txBody>
      </p:sp>
      <p:sp>
        <p:nvSpPr>
          <p:cNvPr id="19" name="Espaço Reservado para Texto 15">
            <a:extLst>
              <a:ext uri="{FF2B5EF4-FFF2-40B4-BE49-F238E27FC236}">
                <a16:creationId xmlns="" xmlns:a16="http://schemas.microsoft.com/office/drawing/2014/main" id="{FCA0009C-946D-4551-9299-53D1C1C02A70}"/>
              </a:ext>
            </a:extLst>
          </p:cNvPr>
          <p:cNvSpPr txBox="1">
            <a:spLocks/>
          </p:cNvSpPr>
          <p:nvPr/>
        </p:nvSpPr>
        <p:spPr>
          <a:xfrm>
            <a:off x="4057649" y="6074283"/>
            <a:ext cx="1864849" cy="594360"/>
          </a:xfrm>
          <a:prstGeom prst="rect">
            <a:avLst/>
          </a:prstGeom>
        </p:spPr>
        <p:txBody>
          <a:bodyPr vert="horz" lIns="91440" tIns="0" rIns="91440" bIns="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Secretaria de Finanças e Planejamento</a:t>
            </a:r>
          </a:p>
        </p:txBody>
      </p:sp>
    </p:spTree>
    <p:extLst>
      <p:ext uri="{BB962C8B-B14F-4D97-AF65-F5344CB8AC3E}">
        <p14:creationId xmlns="" xmlns:p14="http://schemas.microsoft.com/office/powerpoint/2010/main" val="419784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Obras e serviços públicos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8DB080F7-EE14-41F7-8D8C-55DEC63BC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8148014"/>
              </p:ext>
            </p:extLst>
          </p:nvPr>
        </p:nvGraphicFramePr>
        <p:xfrm>
          <a:off x="4297272" y="830580"/>
          <a:ext cx="7714603" cy="5196840"/>
        </p:xfrm>
        <a:graphic>
          <a:graphicData uri="http://schemas.openxmlformats.org/drawingml/2006/table">
            <a:tbl>
              <a:tblPr/>
              <a:tblGrid>
                <a:gridCol w="6381300">
                  <a:extLst>
                    <a:ext uri="{9D8B030D-6E8A-4147-A177-3AD203B41FA5}">
                      <a16:colId xmlns="" xmlns:a16="http://schemas.microsoft.com/office/drawing/2014/main" val="2585476191"/>
                    </a:ext>
                  </a:extLst>
                </a:gridCol>
                <a:gridCol w="695020">
                  <a:extLst>
                    <a:ext uri="{9D8B030D-6E8A-4147-A177-3AD203B41FA5}">
                      <a16:colId xmlns="" xmlns:a16="http://schemas.microsoft.com/office/drawing/2014/main" val="1991591609"/>
                    </a:ext>
                  </a:extLst>
                </a:gridCol>
                <a:gridCol w="638283">
                  <a:extLst>
                    <a:ext uri="{9D8B030D-6E8A-4147-A177-3AD203B41FA5}">
                      <a16:colId xmlns="" xmlns:a16="http://schemas.microsoft.com/office/drawing/2014/main" val="3105294362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690524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Cidade Bonita: ampliar a limpeza, arborização, jardinagem e cuidados com as praças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espaços</a:t>
                      </a:r>
                      <a:r>
                        <a:rPr lang="pt-BR" sz="1400" b="0" i="0" u="none" strike="noStrike" baseline="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 públicos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10840673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Programa Pavimentação em Ação / Asfaltar toda a cidade / Asfalto na rua Santos Dumont cheias de buracos / Investir em pavimentação da estrada que liga o Lagoão à rodovia PR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092;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5634044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Continuar e ampliar a melhoria e conservação das estradas rurais municipais / Ampliar as estradas rurais pois há lugares que não passa precisa voltar 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ré;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892786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Promover ações de reorganização do trânsito, bem como a revitalização e manutenção da sinalização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viária;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52140157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Buscar recursos junto ao governo estadual para a substituição gradual das pontes rurais em madeira, por definitivas em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concreto;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346811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Programa Cidade Luz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47941199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1783750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0ED7A4C8-432F-4E6B-80CC-3DDC956DA324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127087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Saúde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7745A537-327C-4659-A3FF-C11E9CD78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4173995"/>
              </p:ext>
            </p:extLst>
          </p:nvPr>
        </p:nvGraphicFramePr>
        <p:xfrm>
          <a:off x="4644397" y="1995011"/>
          <a:ext cx="6527799" cy="2894742"/>
        </p:xfrm>
        <a:graphic>
          <a:graphicData uri="http://schemas.openxmlformats.org/drawingml/2006/table">
            <a:tbl>
              <a:tblPr/>
              <a:tblGrid>
                <a:gridCol w="5274461">
                  <a:extLst>
                    <a:ext uri="{9D8B030D-6E8A-4147-A177-3AD203B41FA5}">
                      <a16:colId xmlns="" xmlns:a16="http://schemas.microsoft.com/office/drawing/2014/main" val="1586161840"/>
                    </a:ext>
                  </a:extLst>
                </a:gridCol>
                <a:gridCol w="626669">
                  <a:extLst>
                    <a:ext uri="{9D8B030D-6E8A-4147-A177-3AD203B41FA5}">
                      <a16:colId xmlns="" xmlns:a16="http://schemas.microsoft.com/office/drawing/2014/main" val="3492557313"/>
                    </a:ext>
                  </a:extLst>
                </a:gridCol>
                <a:gridCol w="626669">
                  <a:extLst>
                    <a:ext uri="{9D8B030D-6E8A-4147-A177-3AD203B41FA5}">
                      <a16:colId xmlns="" xmlns:a16="http://schemas.microsoft.com/office/drawing/2014/main" val="1195444469"/>
                    </a:ext>
                  </a:extLst>
                </a:gridCol>
              </a:tblGrid>
              <a:tr h="3280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6759812"/>
                  </a:ext>
                </a:extLst>
              </a:tr>
              <a:tr h="6368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Reestruturação do setor de Pronto Atendimento (PA) do HMCL, com sala de estabilização para atendimentos de urgências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emergências;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5272794"/>
                  </a:ext>
                </a:extLst>
              </a:tr>
              <a:tr h="3280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Garantir e ampliar o atendimento de medicamentos da Farmácia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Básica;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0684929"/>
                  </a:ext>
                </a:extLst>
              </a:tr>
              <a:tr h="6368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Manutenção dos Programas já existentes (Olhar Jaguariaíva, Jaguariaíva Sorriso Infantil, Brasil Sorridente/Prótese Odontológica, entre outros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);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7149979"/>
                  </a:ext>
                </a:extLst>
              </a:tr>
              <a:tr h="6368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Manter e ampliar a cobertura populacional atendida pelas Equipes de Atenção Primária e de Saúde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Bucal.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1675909"/>
                  </a:ext>
                </a:extLst>
              </a:tr>
              <a:tr h="3280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6440769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88909803-5E7B-4155-845B-EFB912675450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19887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65563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Esporte e lazer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482B1E96-B22D-49CF-8F8F-EFEDD505F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7592902"/>
              </p:ext>
            </p:extLst>
          </p:nvPr>
        </p:nvGraphicFramePr>
        <p:xfrm>
          <a:off x="4862042" y="2541268"/>
          <a:ext cx="6886011" cy="1739743"/>
        </p:xfrm>
        <a:graphic>
          <a:graphicData uri="http://schemas.openxmlformats.org/drawingml/2006/table">
            <a:tbl>
              <a:tblPr/>
              <a:tblGrid>
                <a:gridCol w="5563897">
                  <a:extLst>
                    <a:ext uri="{9D8B030D-6E8A-4147-A177-3AD203B41FA5}">
                      <a16:colId xmlns="" xmlns:a16="http://schemas.microsoft.com/office/drawing/2014/main" val="721488915"/>
                    </a:ext>
                  </a:extLst>
                </a:gridCol>
                <a:gridCol w="661057">
                  <a:extLst>
                    <a:ext uri="{9D8B030D-6E8A-4147-A177-3AD203B41FA5}">
                      <a16:colId xmlns="" xmlns:a16="http://schemas.microsoft.com/office/drawing/2014/main" val="2009008206"/>
                    </a:ext>
                  </a:extLst>
                </a:gridCol>
                <a:gridCol w="661057">
                  <a:extLst>
                    <a:ext uri="{9D8B030D-6E8A-4147-A177-3AD203B41FA5}">
                      <a16:colId xmlns="" xmlns:a16="http://schemas.microsoft.com/office/drawing/2014/main" val="1581818136"/>
                    </a:ext>
                  </a:extLst>
                </a:gridCol>
              </a:tblGrid>
              <a:tr h="352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9646169"/>
                  </a:ext>
                </a:extLst>
              </a:tr>
              <a:tr h="683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Conservação de espaços públicos na cidade que favoreçam a prática de atividades físicas, esporte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lazer;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24792194"/>
                  </a:ext>
                </a:extLst>
              </a:tr>
              <a:tr h="35209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Incentivo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à prática de Voleibol, Tênis e outros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esportes.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91854367"/>
                  </a:ext>
                </a:extLst>
              </a:tr>
              <a:tr h="352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9837076"/>
                  </a:ext>
                </a:extLst>
              </a:tr>
            </a:tbl>
          </a:graphicData>
        </a:graphic>
      </p:graphicFrame>
      <p:pic>
        <p:nvPicPr>
          <p:cNvPr id="4" name="Imagem 3" descr="Logotipo&#10;&#10;Descrição gerada automaticamente">
            <a:extLst>
              <a:ext uri="{FF2B5EF4-FFF2-40B4-BE49-F238E27FC236}">
                <a16:creationId xmlns="" xmlns:a16="http://schemas.microsoft.com/office/drawing/2014/main" id="{88447BCF-AD9E-4539-B2D7-6031A92C17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365022" y="6356821"/>
            <a:ext cx="1005522" cy="424203"/>
          </a:xfrm>
          <a:prstGeom prst="rect">
            <a:avLst/>
          </a:prstGeom>
        </p:spPr>
      </p:pic>
      <p:pic>
        <p:nvPicPr>
          <p:cNvPr id="5" name="Imagem 4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FC69B34-85FF-4DDD-855A-D2AC972F8F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4E708329-372C-404C-8CD1-9D185F527D32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250990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95011"/>
            <a:ext cx="4023360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Cultura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8C855827-7D68-4BBD-BDD2-4DF880D9E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4015345"/>
              </p:ext>
            </p:extLst>
          </p:nvPr>
        </p:nvGraphicFramePr>
        <p:xfrm>
          <a:off x="4532243" y="2707422"/>
          <a:ext cx="6765722" cy="1594068"/>
        </p:xfrm>
        <a:graphic>
          <a:graphicData uri="http://schemas.openxmlformats.org/drawingml/2006/table">
            <a:tbl>
              <a:tblPr/>
              <a:tblGrid>
                <a:gridCol w="5466704">
                  <a:extLst>
                    <a:ext uri="{9D8B030D-6E8A-4147-A177-3AD203B41FA5}">
                      <a16:colId xmlns="" xmlns:a16="http://schemas.microsoft.com/office/drawing/2014/main" val="2203011274"/>
                    </a:ext>
                  </a:extLst>
                </a:gridCol>
                <a:gridCol w="649509">
                  <a:extLst>
                    <a:ext uri="{9D8B030D-6E8A-4147-A177-3AD203B41FA5}">
                      <a16:colId xmlns="" xmlns:a16="http://schemas.microsoft.com/office/drawing/2014/main" val="3833003912"/>
                    </a:ext>
                  </a:extLst>
                </a:gridCol>
                <a:gridCol w="649509">
                  <a:extLst>
                    <a:ext uri="{9D8B030D-6E8A-4147-A177-3AD203B41FA5}">
                      <a16:colId xmlns="" xmlns:a16="http://schemas.microsoft.com/office/drawing/2014/main" val="1550244155"/>
                    </a:ext>
                  </a:extLst>
                </a:gridCol>
              </a:tblGrid>
              <a:tr h="3607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049873"/>
                  </a:ext>
                </a:extLst>
              </a:tr>
              <a:tr h="360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Criação da Banda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Municipal;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98740"/>
                  </a:ext>
                </a:extLst>
              </a:tr>
              <a:tr h="360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Ações de resgate histórico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para população adulta.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8005536"/>
                  </a:ext>
                </a:extLst>
              </a:tr>
              <a:tr h="3607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1529561"/>
                  </a:ext>
                </a:extLst>
              </a:tr>
            </a:tbl>
          </a:graphicData>
        </a:graphic>
      </p:graphicFrame>
      <p:pic>
        <p:nvPicPr>
          <p:cNvPr id="6" name="Imagem 5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0456EBF4-F99D-4235-B1F9-03E3089F56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="" xmlns:a16="http://schemas.microsoft.com/office/drawing/2014/main" id="{3B3C625A-1E01-477C-80FE-EF7261B6E2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FDD6252-A048-4666-BBB2-518F2CDCA8A2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33059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95011"/>
            <a:ext cx="4023360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Desenvolvimento Social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DB1DE8B6-C33D-4E56-B102-DDC5BCD97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92902868"/>
              </p:ext>
            </p:extLst>
          </p:nvPr>
        </p:nvGraphicFramePr>
        <p:xfrm>
          <a:off x="4403845" y="2305160"/>
          <a:ext cx="7251442" cy="2247679"/>
        </p:xfrm>
        <a:graphic>
          <a:graphicData uri="http://schemas.openxmlformats.org/drawingml/2006/table">
            <a:tbl>
              <a:tblPr/>
              <a:tblGrid>
                <a:gridCol w="5561786">
                  <a:extLst>
                    <a:ext uri="{9D8B030D-6E8A-4147-A177-3AD203B41FA5}">
                      <a16:colId xmlns="" xmlns:a16="http://schemas.microsoft.com/office/drawing/2014/main" val="3164675811"/>
                    </a:ext>
                  </a:extLst>
                </a:gridCol>
                <a:gridCol w="844828">
                  <a:extLst>
                    <a:ext uri="{9D8B030D-6E8A-4147-A177-3AD203B41FA5}">
                      <a16:colId xmlns="" xmlns:a16="http://schemas.microsoft.com/office/drawing/2014/main" val="207259090"/>
                    </a:ext>
                  </a:extLst>
                </a:gridCol>
                <a:gridCol w="844828">
                  <a:extLst>
                    <a:ext uri="{9D8B030D-6E8A-4147-A177-3AD203B41FA5}">
                      <a16:colId xmlns="" xmlns:a16="http://schemas.microsoft.com/office/drawing/2014/main" val="2311757983"/>
                    </a:ext>
                  </a:extLst>
                </a:gridCol>
              </a:tblGrid>
              <a:tr h="4603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7390221"/>
                  </a:ext>
                </a:extLst>
              </a:tr>
              <a:tr h="13269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Manter as parcerias com o Sistema S (SENAI, SENAC, SESC, SESI), para inserção do público do Cadastro Único em cursos e capacitações que o Sistema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oferece.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1930756"/>
                  </a:ext>
                </a:extLst>
              </a:tr>
              <a:tr h="4603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7211790"/>
                  </a:ext>
                </a:extLst>
              </a:tr>
            </a:tbl>
          </a:graphicData>
        </a:graphic>
      </p:graphicFrame>
      <p:pic>
        <p:nvPicPr>
          <p:cNvPr id="6" name="Imagem 5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F63C0716-EEA8-4304-8C3A-A15ED3C44D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="" xmlns:a16="http://schemas.microsoft.com/office/drawing/2014/main" id="{87F60384-70E0-4468-AB29-AFA20E51073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49F07DE8-7BF9-4D73-B1EF-C2251D84CCAC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122778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Saneamento SAMAE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5AF49D7E-0D72-4340-A260-2E4F7904D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2726768"/>
              </p:ext>
            </p:extLst>
          </p:nvPr>
        </p:nvGraphicFramePr>
        <p:xfrm>
          <a:off x="4701263" y="2574621"/>
          <a:ext cx="6669102" cy="2271396"/>
        </p:xfrm>
        <a:graphic>
          <a:graphicData uri="http://schemas.openxmlformats.org/drawingml/2006/table">
            <a:tbl>
              <a:tblPr/>
              <a:tblGrid>
                <a:gridCol w="5388634">
                  <a:extLst>
                    <a:ext uri="{9D8B030D-6E8A-4147-A177-3AD203B41FA5}">
                      <a16:colId xmlns="" xmlns:a16="http://schemas.microsoft.com/office/drawing/2014/main" val="272304933"/>
                    </a:ext>
                  </a:extLst>
                </a:gridCol>
                <a:gridCol w="640234">
                  <a:extLst>
                    <a:ext uri="{9D8B030D-6E8A-4147-A177-3AD203B41FA5}">
                      <a16:colId xmlns="" xmlns:a16="http://schemas.microsoft.com/office/drawing/2014/main" val="2430518653"/>
                    </a:ext>
                  </a:extLst>
                </a:gridCol>
                <a:gridCol w="640234">
                  <a:extLst>
                    <a:ext uri="{9D8B030D-6E8A-4147-A177-3AD203B41FA5}">
                      <a16:colId xmlns="" xmlns:a16="http://schemas.microsoft.com/office/drawing/2014/main" val="1737346715"/>
                    </a:ext>
                  </a:extLst>
                </a:gridCol>
              </a:tblGrid>
              <a:tr h="486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255316"/>
                  </a:ext>
                </a:extLst>
              </a:tr>
              <a:tr h="486093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Manutenção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contínua dos locais de captação 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água;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8952953"/>
                  </a:ext>
                </a:extLst>
              </a:tr>
              <a:tr h="4860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Investimento em equipamentos do Plano de Controle de Redução e Perdas 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Água.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35575036"/>
                  </a:ext>
                </a:extLst>
              </a:tr>
              <a:tr h="486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7555529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3E91A559-7F14-43CC-B7C0-698B6603F2E9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569600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95011"/>
            <a:ext cx="3200400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Meio ambiente</a:t>
            </a:r>
          </a:p>
        </p:txBody>
      </p:sp>
      <p:pic>
        <p:nvPicPr>
          <p:cNvPr id="6" name="Imagem 5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78D728-5355-4101-BDD4-AE6F123D2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="" xmlns:a16="http://schemas.microsoft.com/office/drawing/2014/main" id="{67DE3FCD-57D7-479B-9E18-077DB69E8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52235558"/>
              </p:ext>
            </p:extLst>
          </p:nvPr>
        </p:nvGraphicFramePr>
        <p:xfrm>
          <a:off x="4639287" y="1044187"/>
          <a:ext cx="7095513" cy="4396919"/>
        </p:xfrm>
        <a:graphic>
          <a:graphicData uri="http://schemas.openxmlformats.org/drawingml/2006/table">
            <a:tbl>
              <a:tblPr/>
              <a:tblGrid>
                <a:gridCol w="5733175">
                  <a:extLst>
                    <a:ext uri="{9D8B030D-6E8A-4147-A177-3AD203B41FA5}">
                      <a16:colId xmlns="" xmlns:a16="http://schemas.microsoft.com/office/drawing/2014/main" val="715470491"/>
                    </a:ext>
                  </a:extLst>
                </a:gridCol>
                <a:gridCol w="681169">
                  <a:extLst>
                    <a:ext uri="{9D8B030D-6E8A-4147-A177-3AD203B41FA5}">
                      <a16:colId xmlns="" xmlns:a16="http://schemas.microsoft.com/office/drawing/2014/main" val="3463595502"/>
                    </a:ext>
                  </a:extLst>
                </a:gridCol>
                <a:gridCol w="681169">
                  <a:extLst>
                    <a:ext uri="{9D8B030D-6E8A-4147-A177-3AD203B41FA5}">
                      <a16:colId xmlns="" xmlns:a16="http://schemas.microsoft.com/office/drawing/2014/main" val="963608823"/>
                    </a:ext>
                  </a:extLst>
                </a:gridCol>
              </a:tblGrid>
              <a:tr h="3610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1567432"/>
                  </a:ext>
                </a:extLst>
              </a:tr>
              <a:tr h="1040824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Criar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campanhas de conscientização sobre a importância de desenvolver atitudes sustentáveis no dia a dia / Educação no descarte do lixo (lixos jogados nas ruas, praças, calçadas. No rio, pneus jogados, lixos boiando, animais mortos e ainda esgoto sendo despejado no rio) / Conscientizar o povo quanto 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limpeza;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0061944"/>
                  </a:ext>
                </a:extLst>
              </a:tr>
              <a:tr h="268822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Aprimorar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 Fortalecer o Programa Feira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Verde;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82014520"/>
                  </a:ext>
                </a:extLst>
              </a:tr>
              <a:tr h="526156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Formar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agentes multiplicadores das práticas sustentáveis, podendo assim transformar positivamente nossa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comunidade;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5803851"/>
                  </a:ext>
                </a:extLst>
              </a:tr>
              <a:tr h="268822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Limpeza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de rios e esgoto em toda 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cidade;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3635001"/>
                  </a:ext>
                </a:extLst>
              </a:tr>
              <a:tr h="526156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Investimento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na á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rea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de descarte de resíduos de construção,  resíduos da limpeza da cidade e arborização nas áreas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degradadas.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063164"/>
                  </a:ext>
                </a:extLst>
              </a:tr>
              <a:tr h="3610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0896057"/>
                  </a:ext>
                </a:extLst>
              </a:tr>
            </a:tbl>
          </a:graphicData>
        </a:graphic>
      </p:graphicFrame>
      <p:pic>
        <p:nvPicPr>
          <p:cNvPr id="8" name="Imagem 7" descr="Logotipo&#10;&#10;Descrição gerada automaticamente">
            <a:extLst>
              <a:ext uri="{FF2B5EF4-FFF2-40B4-BE49-F238E27FC236}">
                <a16:creationId xmlns="" xmlns:a16="http://schemas.microsoft.com/office/drawing/2014/main" id="{0DEC9E26-8BA9-4D5D-9E46-F81ED29FEA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165E1118-9146-47A0-A762-7F242264CFBB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151717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513" y="1835985"/>
            <a:ext cx="3200400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Agricultura e Pecuária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7050A577-63B4-440E-BD22-C45FA14AF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55294426"/>
              </p:ext>
            </p:extLst>
          </p:nvPr>
        </p:nvGraphicFramePr>
        <p:xfrm>
          <a:off x="4572759" y="2132264"/>
          <a:ext cx="7222153" cy="2190711"/>
        </p:xfrm>
        <a:graphic>
          <a:graphicData uri="http://schemas.openxmlformats.org/drawingml/2006/table">
            <a:tbl>
              <a:tblPr/>
              <a:tblGrid>
                <a:gridCol w="5737513">
                  <a:extLst>
                    <a:ext uri="{9D8B030D-6E8A-4147-A177-3AD203B41FA5}">
                      <a16:colId xmlns="" xmlns:a16="http://schemas.microsoft.com/office/drawing/2014/main" val="2662138733"/>
                    </a:ext>
                  </a:extLst>
                </a:gridCol>
                <a:gridCol w="742320">
                  <a:extLst>
                    <a:ext uri="{9D8B030D-6E8A-4147-A177-3AD203B41FA5}">
                      <a16:colId xmlns="" xmlns:a16="http://schemas.microsoft.com/office/drawing/2014/main" val="1023663087"/>
                    </a:ext>
                  </a:extLst>
                </a:gridCol>
                <a:gridCol w="742320">
                  <a:extLst>
                    <a:ext uri="{9D8B030D-6E8A-4147-A177-3AD203B41FA5}">
                      <a16:colId xmlns="" xmlns:a16="http://schemas.microsoft.com/office/drawing/2014/main" val="1637313817"/>
                    </a:ext>
                  </a:extLst>
                </a:gridCol>
              </a:tblGrid>
              <a:tr h="3910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740971"/>
                  </a:ext>
                </a:extLst>
              </a:tr>
              <a:tr h="75905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Programas de incentivo a culturas diversificadas (produção, suporte técnico, comercialização e incentivando as cooperativas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);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28042141"/>
                  </a:ext>
                </a:extLst>
              </a:tr>
              <a:tr h="44861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Estruturação da patrulha agrícola, ampliando e melhorando o atendimento aos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produtores.</a:t>
                      </a: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5250436"/>
                  </a:ext>
                </a:extLst>
              </a:tr>
              <a:tr h="3910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8261014"/>
                  </a:ext>
                </a:extLst>
              </a:tr>
            </a:tbl>
          </a:graphicData>
        </a:graphic>
      </p:graphicFrame>
      <p:pic>
        <p:nvPicPr>
          <p:cNvPr id="7" name="Imagem 6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1F4D2595-81E9-45D3-BA13-397DB17BDA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10" name="Imagem 9" descr="Logotipo&#10;&#10;Descrição gerada automaticamente">
            <a:extLst>
              <a:ext uri="{FF2B5EF4-FFF2-40B4-BE49-F238E27FC236}">
                <a16:creationId xmlns="" xmlns:a16="http://schemas.microsoft.com/office/drawing/2014/main" id="{37ECC413-9BA6-405D-B38C-D4D13BEFED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="" xmlns:a16="http://schemas.microsoft.com/office/drawing/2014/main" id="{74D36859-AB16-4AA5-AB03-597CF1457084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775738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663706"/>
            <a:ext cx="3200400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Habitação</a:t>
            </a:r>
          </a:p>
        </p:txBody>
      </p:sp>
      <p:pic>
        <p:nvPicPr>
          <p:cNvPr id="7" name="Imagem 6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1F4D2595-81E9-45D3-BA13-397DB17BDA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10" name="Imagem 9" descr="Logotipo&#10;&#10;Descrição gerada automaticamente">
            <a:extLst>
              <a:ext uri="{FF2B5EF4-FFF2-40B4-BE49-F238E27FC236}">
                <a16:creationId xmlns="" xmlns:a16="http://schemas.microsoft.com/office/drawing/2014/main" id="{37ECC413-9BA6-405D-B38C-D4D13BEFED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8" name="Tabela 7">
            <a:extLst>
              <a:ext uri="{FF2B5EF4-FFF2-40B4-BE49-F238E27FC236}">
                <a16:creationId xmlns="" xmlns:a16="http://schemas.microsoft.com/office/drawing/2014/main" id="{83E7CC53-6211-4B97-9912-07A6B2967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7876121"/>
              </p:ext>
            </p:extLst>
          </p:nvPr>
        </p:nvGraphicFramePr>
        <p:xfrm>
          <a:off x="4419602" y="2348472"/>
          <a:ext cx="7315199" cy="2379738"/>
        </p:xfrm>
        <a:graphic>
          <a:graphicData uri="http://schemas.openxmlformats.org/drawingml/2006/table">
            <a:tbl>
              <a:tblPr/>
              <a:tblGrid>
                <a:gridCol w="5973097">
                  <a:extLst>
                    <a:ext uri="{9D8B030D-6E8A-4147-A177-3AD203B41FA5}">
                      <a16:colId xmlns="" xmlns:a16="http://schemas.microsoft.com/office/drawing/2014/main" val="3600244427"/>
                    </a:ext>
                  </a:extLst>
                </a:gridCol>
                <a:gridCol w="589935">
                  <a:extLst>
                    <a:ext uri="{9D8B030D-6E8A-4147-A177-3AD203B41FA5}">
                      <a16:colId xmlns="" xmlns:a16="http://schemas.microsoft.com/office/drawing/2014/main" val="3543481464"/>
                    </a:ext>
                  </a:extLst>
                </a:gridCol>
                <a:gridCol w="752167">
                  <a:extLst>
                    <a:ext uri="{9D8B030D-6E8A-4147-A177-3AD203B41FA5}">
                      <a16:colId xmlns="" xmlns:a16="http://schemas.microsoft.com/office/drawing/2014/main" val="2808405045"/>
                    </a:ext>
                  </a:extLst>
                </a:gridCol>
              </a:tblGrid>
              <a:tr h="5402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4599242"/>
                  </a:ext>
                </a:extLst>
              </a:tr>
              <a:tr h="54026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Viabilizar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junto à COHAPAR a possibilidade de novos Conjuntos Habitacionais </a:t>
                      </a:r>
                      <a:r>
                        <a:rPr lang="pt-BR" sz="1400" b="0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de </a:t>
                      </a:r>
                      <a:r>
                        <a:rPr lang="pt-BR" sz="1400" b="0" i="0" u="none" strike="noStrike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interesse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</a:t>
                      </a:r>
                      <a:r>
                        <a:rPr lang="pt-BR" sz="1400" b="0" i="0" u="none" strike="noStrike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ocial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no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município;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20749132"/>
                  </a:ext>
                </a:extLst>
              </a:tr>
              <a:tr h="54026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Continuar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com o Programa de Regularização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Fundiária.</a:t>
                      </a: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2892613"/>
                  </a:ext>
                </a:extLst>
              </a:tr>
              <a:tr h="5402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7185533"/>
                  </a:ext>
                </a:extLst>
              </a:tr>
            </a:tbl>
          </a:graphicData>
        </a:graphic>
      </p:graphicFrame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F78B4478-E699-4AC2-A32E-443E00C11DE2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58927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" y="2791473"/>
            <a:ext cx="4031223" cy="1050362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Outras sugestões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EBFD3E90-5F55-43B4-A338-1E2E09F74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56534755"/>
              </p:ext>
            </p:extLst>
          </p:nvPr>
        </p:nvGraphicFramePr>
        <p:xfrm>
          <a:off x="4285047" y="1290420"/>
          <a:ext cx="7463006" cy="4619105"/>
        </p:xfrm>
        <a:graphic>
          <a:graphicData uri="http://schemas.openxmlformats.org/drawingml/2006/table">
            <a:tbl>
              <a:tblPr/>
              <a:tblGrid>
                <a:gridCol w="6202763">
                  <a:extLst>
                    <a:ext uri="{9D8B030D-6E8A-4147-A177-3AD203B41FA5}">
                      <a16:colId xmlns="" xmlns:a16="http://schemas.microsoft.com/office/drawing/2014/main" val="524900421"/>
                    </a:ext>
                  </a:extLst>
                </a:gridCol>
                <a:gridCol w="1260243">
                  <a:extLst>
                    <a:ext uri="{9D8B030D-6E8A-4147-A177-3AD203B41FA5}">
                      <a16:colId xmlns="" xmlns:a16="http://schemas.microsoft.com/office/drawing/2014/main" val="2050060442"/>
                    </a:ext>
                  </a:extLst>
                </a:gridCol>
              </a:tblGrid>
              <a:tr h="60543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 sem indicação de área ( texto na íntegra)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954350"/>
                  </a:ext>
                </a:extLst>
              </a:tr>
              <a:tr h="59763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“Concurso público pra auxiliar de serviços gerais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...”;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8071042"/>
                  </a:ext>
                </a:extLst>
              </a:tr>
              <a:tr h="59763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“Sugiro a implantação de plano de carreira com salários atualizado dos servidores concursados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.”;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2651815"/>
                  </a:ext>
                </a:extLst>
              </a:tr>
              <a:tr h="137446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kern="1200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Urbanização Avenida Rafael </a:t>
                      </a:r>
                      <a:r>
                        <a:rPr lang="pt-BR" sz="1400" b="0" i="0" u="none" strike="noStrike" kern="1200" dirty="0" err="1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Petrucci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com asfalto, troca do muro de arrimo, calçadas e paisagismo na lateral do rio que curta a referida avenida. Melhoria urgente das calçadas para pedestres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Av. Rafael </a:t>
                      </a:r>
                      <a:r>
                        <a:rPr lang="pt-BR" sz="1400" b="0" i="0" u="none" strike="noStrike" kern="1200" dirty="0" err="1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Petrucci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Conde Francisco Matarazzo 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 Armando Ribas. Urbanização do jardim central com asfalto, troca das calçadas e melhoria no transito, pois as ruas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são 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estreitas e estacionam carros dos dois lados deixando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caótico”;</a:t>
                      </a:r>
                    </a:p>
                    <a:p>
                      <a:pPr algn="l" fontAlgn="b"/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45763650"/>
                  </a:ext>
                </a:extLst>
              </a:tr>
              <a:tr h="110200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“Tirar o estacionamento de caminhões atrás da antiga estação de trens, pois vários caminhões descem super carregados. Minha preocupação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é 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que algum dia um caminhão perca o freio causando uma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tragédia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, tendo em vista a creche e avenida movimentada que constam na descida do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Matarazzo”.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6088659"/>
                  </a:ext>
                </a:extLst>
              </a:tr>
            </a:tbl>
          </a:graphicData>
        </a:graphic>
      </p:graphicFrame>
      <p:pic>
        <p:nvPicPr>
          <p:cNvPr id="8" name="Imagem 7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28705E31-A4D0-4052-80FC-DBC77A1E3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9" name="Imagem 8" descr="Logotipo&#10;&#10;Descrição gerada automaticamente">
            <a:extLst>
              <a:ext uri="{FF2B5EF4-FFF2-40B4-BE49-F238E27FC236}">
                <a16:creationId xmlns="" xmlns:a16="http://schemas.microsoft.com/office/drawing/2014/main" id="{86DDF6D2-8B67-4E3F-A582-E3CE534A3F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="" xmlns:a16="http://schemas.microsoft.com/office/drawing/2014/main" id="{37CDAB1C-B5AA-4CC4-AB0F-EE6523A0F1E3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186963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B7B2D9C-ABB1-4716-B825-65F4EA90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684" y="1532586"/>
            <a:ext cx="10058400" cy="3062982"/>
          </a:xfrm>
        </p:spPr>
        <p:txBody>
          <a:bodyPr>
            <a:normAutofit/>
          </a:bodyPr>
          <a:lstStyle/>
          <a:p>
            <a:pPr algn="ctr"/>
            <a:r>
              <a:rPr lang="pt-BR" sz="2400" dirty="0"/>
              <a:t>Para que o poder público possa desempenhar suas funções é necessário que haja um planejamento orçamentário consistente onde se estabeleça com clareza as prioridades de investimentos da gestão.</a:t>
            </a:r>
            <a:br>
              <a:rPr lang="pt-BR" sz="2400" dirty="0"/>
            </a:br>
            <a:r>
              <a:rPr lang="pt-BR" sz="2400" dirty="0"/>
              <a:t>E para isso é essencial a participação popular na indicação de áreas e ações prioritárias. </a:t>
            </a:r>
            <a:br>
              <a:rPr lang="pt-BR" sz="2400" dirty="0"/>
            </a:br>
            <a:r>
              <a:rPr lang="pt-BR" sz="2400" dirty="0"/>
              <a:t>Pensando nisso a </a:t>
            </a:r>
            <a:r>
              <a:rPr lang="pt-BR" sz="2400" dirty="0" smtClean="0"/>
              <a:t>Prefeitura Municipal de </a:t>
            </a:r>
            <a:r>
              <a:rPr lang="pt-BR" sz="2400" dirty="0"/>
              <a:t>Jaguariaíva elaborou </a:t>
            </a:r>
            <a:r>
              <a:rPr lang="pt-BR" sz="2400" dirty="0" smtClean="0"/>
              <a:t>um questionário </a:t>
            </a:r>
            <a:r>
              <a:rPr lang="pt-BR" sz="2400" dirty="0"/>
              <a:t>simples e rápido, onde a população pode sugerir prioridades para os próximos anos </a:t>
            </a:r>
            <a:r>
              <a:rPr lang="pt-BR" sz="2400" dirty="0" smtClean="0"/>
              <a:t>da </a:t>
            </a:r>
            <a:r>
              <a:rPr lang="pt-BR" sz="2400" dirty="0"/>
              <a:t>gestão</a:t>
            </a:r>
            <a:r>
              <a:rPr lang="pt-BR" sz="2400" dirty="0" smtClean="0"/>
              <a:t>.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0FA3191-2A16-4DC5-8A78-43ADB5689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924692"/>
            <a:ext cx="10058400" cy="896564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pt-BR" dirty="0"/>
              <a:t>PARA MOTIVAR A POPULAÇÃO A </a:t>
            </a:r>
            <a:r>
              <a:rPr lang="pt-BR" dirty="0" err="1" smtClean="0"/>
              <a:t>PARTICIPaR</a:t>
            </a:r>
            <a:r>
              <a:rPr lang="pt-BR" dirty="0" smtClean="0"/>
              <a:t> Do planejamento orçamentário, </a:t>
            </a:r>
            <a:r>
              <a:rPr lang="pt-BR" dirty="0"/>
              <a:t>A SECRETARIA DE FINANÇAS E PLANEJAMENTO DE </a:t>
            </a:r>
            <a:r>
              <a:rPr lang="pt-BR" dirty="0" smtClean="0"/>
              <a:t>JAGUARIAÍVA </a:t>
            </a:r>
            <a:r>
              <a:rPr lang="pt-BR" dirty="0"/>
              <a:t>COM APOIO DA EMPRESA KATRU </a:t>
            </a:r>
            <a:r>
              <a:rPr lang="pt-BR" dirty="0" smtClean="0"/>
              <a:t>ASSESSORIA, </a:t>
            </a:r>
            <a:r>
              <a:rPr lang="pt-BR" dirty="0"/>
              <a:t>EM </a:t>
            </a:r>
            <a:r>
              <a:rPr lang="pt-BR" dirty="0" smtClean="0"/>
              <a:t>INFORMAÇÃO, </a:t>
            </a:r>
            <a:r>
              <a:rPr lang="pt-BR" dirty="0"/>
              <a:t>DISPONIBILIZOU </a:t>
            </a:r>
            <a:r>
              <a:rPr lang="pt-BR" dirty="0" smtClean="0"/>
              <a:t>Um </a:t>
            </a:r>
            <a:r>
              <a:rPr lang="pt-BR" dirty="0"/>
              <a:t>FOMULÁRIO ELETRÔNICO PARA </a:t>
            </a:r>
            <a:r>
              <a:rPr lang="pt-BR" dirty="0" smtClean="0"/>
              <a:t>PARTICIPAÇÃO popular. </a:t>
            </a:r>
            <a:r>
              <a:rPr lang="pt-BR" dirty="0"/>
              <a:t>ESTAS propostas APRESENTADAS A SEGUIR serão ANALISADAS PARA COMPOSIÇÃO DO ORÇAMENTO PARA O ANO DE 2023.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EDE78788-6550-452E-9EC7-01BEEBEE51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1018520" y="6380561"/>
            <a:ext cx="1005522" cy="424203"/>
          </a:xfrm>
          <a:prstGeom prst="rect">
            <a:avLst/>
          </a:prstGeom>
        </p:spPr>
      </p:pic>
      <p:pic>
        <p:nvPicPr>
          <p:cNvPr id="7" name="Imagem 6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BC54B9C-C378-49DF-AD2E-24780F68A0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284" y="475151"/>
            <a:ext cx="3227382" cy="908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02615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" y="2791473"/>
            <a:ext cx="4031223" cy="1050362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Outras sugestões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EBFD3E90-5F55-43B4-A338-1E2E09F74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75381913"/>
              </p:ext>
            </p:extLst>
          </p:nvPr>
        </p:nvGraphicFramePr>
        <p:xfrm>
          <a:off x="4271795" y="1267093"/>
          <a:ext cx="7463006" cy="3649464"/>
        </p:xfrm>
        <a:graphic>
          <a:graphicData uri="http://schemas.openxmlformats.org/drawingml/2006/table">
            <a:tbl>
              <a:tblPr/>
              <a:tblGrid>
                <a:gridCol w="6202763">
                  <a:extLst>
                    <a:ext uri="{9D8B030D-6E8A-4147-A177-3AD203B41FA5}">
                      <a16:colId xmlns="" xmlns:a16="http://schemas.microsoft.com/office/drawing/2014/main" val="524900421"/>
                    </a:ext>
                  </a:extLst>
                </a:gridCol>
                <a:gridCol w="1260243">
                  <a:extLst>
                    <a:ext uri="{9D8B030D-6E8A-4147-A177-3AD203B41FA5}">
                      <a16:colId xmlns="" xmlns:a16="http://schemas.microsoft.com/office/drawing/2014/main" val="2050060442"/>
                    </a:ext>
                  </a:extLst>
                </a:gridCol>
              </a:tblGrid>
              <a:tr h="2892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 sem indicação de área ( texto na íntegra)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954350"/>
                  </a:ext>
                </a:extLst>
              </a:tr>
              <a:tr h="112005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kern="1200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Melhoria das calçadas do centro de Jaguariaíva retirando degraus, rampas de lojas em desacordo, rampas de carros em desacordo, lixeiras pontiagudos (um perigo para todos os cidadãos). Um exemplo a ser seguido eh o programa de Curitiba, Caminhar Melhor, que veio de encontro às necessidades dos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pedestres”;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8967054"/>
                  </a:ext>
                </a:extLst>
              </a:tr>
              <a:tr h="5662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“Pagar precatórios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”; 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4200393"/>
                  </a:ext>
                </a:extLst>
              </a:tr>
              <a:tr h="167390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“Acredito seriamente que nossos rios necessitam ser limpos, é necessário que haja esgoto em toda nossa cidade, mas principalmente a limpeza dos rios, a própria população joga vários tipos de lixo dentro do rio e ninguém está nem aí. é preciso conscientizar a população, mas também é preciso de pessoas contratadas pela prefeitura para limpar o rio e sempre estar de olho,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porque </a:t>
                      </a:r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só assim a população vai parar de jogar sujeira em todo </a:t>
                      </a:r>
                      <a:r>
                        <a:rPr lang="pt-BR" sz="1400" b="0" i="0" u="none" strike="noStrike" kern="1200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lugar”.</a:t>
                      </a:r>
                      <a:endParaRPr lang="pt-BR" sz="1400" b="0" i="0" u="none" strike="noStrike" kern="1200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45413562"/>
                  </a:ext>
                </a:extLst>
              </a:tr>
            </a:tbl>
          </a:graphicData>
        </a:graphic>
      </p:graphicFrame>
      <p:pic>
        <p:nvPicPr>
          <p:cNvPr id="8" name="Imagem 7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28705E31-A4D0-4052-80FC-DBC77A1E3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9" name="Imagem 8" descr="Logotipo&#10;&#10;Descrição gerada automaticamente">
            <a:extLst>
              <a:ext uri="{FF2B5EF4-FFF2-40B4-BE49-F238E27FC236}">
                <a16:creationId xmlns="" xmlns:a16="http://schemas.microsoft.com/office/drawing/2014/main" id="{86DDF6D2-8B67-4E3F-A582-E3CE534A3F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="" xmlns:a16="http://schemas.microsoft.com/office/drawing/2014/main" id="{37CDAB1C-B5AA-4CC4-AB0F-EE6523A0F1E3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3520732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9094A35-E01D-40AE-AE8B-FE883B6B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999970"/>
            <a:ext cx="10113645" cy="822960"/>
          </a:xfrm>
        </p:spPr>
        <p:txBody>
          <a:bodyPr/>
          <a:lstStyle/>
          <a:p>
            <a:pPr algn="ctr"/>
            <a:r>
              <a:rPr lang="pt-BR" dirty="0"/>
              <a:t>ORÇAMENTO 2023</a:t>
            </a:r>
          </a:p>
        </p:txBody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="" xmlns:a16="http://schemas.microsoft.com/office/drawing/2014/main" id="{18C9D156-C859-4354-BB25-215D00AB95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5669280" y="6031278"/>
            <a:ext cx="1490021" cy="628602"/>
          </a:xfrm>
          <a:prstGeom prst="rect">
            <a:avLst/>
          </a:prstGeom>
        </p:spPr>
      </p:pic>
      <p:sp>
        <p:nvSpPr>
          <p:cNvPr id="16" name="Espaço Reservado para Texto 15">
            <a:extLst>
              <a:ext uri="{FF2B5EF4-FFF2-40B4-BE49-F238E27FC236}">
                <a16:creationId xmlns="" xmlns:a16="http://schemas.microsoft.com/office/drawing/2014/main" id="{3C8ABDA8-5535-4E95-B274-2E02E398D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2615184"/>
            <a:ext cx="12192000" cy="1347216"/>
          </a:xfrm>
        </p:spPr>
        <p:txBody>
          <a:bodyPr>
            <a:noAutofit/>
          </a:bodyPr>
          <a:lstStyle/>
          <a:p>
            <a:pPr algn="ctr"/>
            <a:r>
              <a:rPr lang="pt-BR" sz="6000" dirty="0"/>
              <a:t>Obrigada!</a:t>
            </a:r>
          </a:p>
        </p:txBody>
      </p:sp>
      <p:pic>
        <p:nvPicPr>
          <p:cNvPr id="7" name="Imagem 6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29C590D6-2589-49E0-A818-97959F1A62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15" y="637785"/>
            <a:ext cx="2821169" cy="7945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000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="" xmlns:a16="http://schemas.microsoft.com/office/drawing/2014/main" id="{C6B2D3A7-A3E1-4A48-A0A6-705E7B206485}"/>
              </a:ext>
            </a:extLst>
          </p:cNvPr>
          <p:cNvSpPr txBox="1">
            <a:spLocks/>
          </p:cNvSpPr>
          <p:nvPr/>
        </p:nvSpPr>
        <p:spPr>
          <a:xfrm>
            <a:off x="648654" y="292911"/>
            <a:ext cx="10058400" cy="59100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t-BR" sz="2800" b="1" dirty="0"/>
              <a:t>FORMULÁRIO</a:t>
            </a:r>
          </a:p>
        </p:txBody>
      </p:sp>
      <p:pic>
        <p:nvPicPr>
          <p:cNvPr id="3" name="Imagem 2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5BAA489C-112C-4D45-AC45-C97C84079C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" y="6477516"/>
            <a:ext cx="1097280" cy="309044"/>
          </a:xfrm>
          <a:prstGeom prst="rect">
            <a:avLst/>
          </a:prstGeom>
        </p:spPr>
      </p:pic>
      <p:pic>
        <p:nvPicPr>
          <p:cNvPr id="4" name="Imagem 3" descr="Logotipo&#10;&#10;Descrição gerada automaticamente">
            <a:extLst>
              <a:ext uri="{FF2B5EF4-FFF2-40B4-BE49-F238E27FC236}">
                <a16:creationId xmlns="" xmlns:a16="http://schemas.microsoft.com/office/drawing/2014/main" id="{DC5841D0-88B5-48BE-BADC-2548ED95A5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1018520" y="6380561"/>
            <a:ext cx="1005522" cy="424203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9562944D-1C54-49E2-A27D-CBD2EA39D43F}"/>
              </a:ext>
            </a:extLst>
          </p:cNvPr>
          <p:cNvSpPr txBox="1">
            <a:spLocks/>
          </p:cNvSpPr>
          <p:nvPr/>
        </p:nvSpPr>
        <p:spPr>
          <a:xfrm>
            <a:off x="648654" y="1743076"/>
            <a:ext cx="10632791" cy="361453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O formulário foi desenvolvido pela Secretaria Municipal de Administração de Jaguariaíva e </a:t>
            </a:r>
            <a:r>
              <a:rPr lang="pt-BR" sz="2400" dirty="0" smtClean="0"/>
              <a:t>ficou </a:t>
            </a:r>
            <a:r>
              <a:rPr lang="pt-BR" sz="2400" dirty="0"/>
              <a:t>disponível para consulta por 28 dias consecutivos.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Foram 40 respondentes que contribuíram com sugestões de prioridades de orçamento.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Após escolher a</a:t>
            </a:r>
            <a:r>
              <a:rPr lang="pt-BR" sz="2400" dirty="0" smtClean="0"/>
              <a:t> </a:t>
            </a:r>
            <a:r>
              <a:rPr lang="pt-BR" sz="2400" dirty="0"/>
              <a:t>principal área de investimento o respondente poderia detalhar sua sugestão.</a:t>
            </a:r>
          </a:p>
        </p:txBody>
      </p:sp>
    </p:spTree>
    <p:extLst>
      <p:ext uri="{BB962C8B-B14F-4D97-AF65-F5344CB8AC3E}">
        <p14:creationId xmlns="" xmlns:p14="http://schemas.microsoft.com/office/powerpoint/2010/main" val="373972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="" xmlns:a16="http://schemas.microsoft.com/office/drawing/2014/main" id="{C6B2D3A7-A3E1-4A48-A0A6-705E7B206485}"/>
              </a:ext>
            </a:extLst>
          </p:cNvPr>
          <p:cNvSpPr txBox="1">
            <a:spLocks/>
          </p:cNvSpPr>
          <p:nvPr/>
        </p:nvSpPr>
        <p:spPr>
          <a:xfrm>
            <a:off x="253218" y="292911"/>
            <a:ext cx="10453836" cy="59100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t-BR" sz="2800" b="1" dirty="0"/>
              <a:t>RESPOSTAS</a:t>
            </a:r>
          </a:p>
        </p:txBody>
      </p:sp>
      <p:pic>
        <p:nvPicPr>
          <p:cNvPr id="3" name="Imagem 2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5BAA489C-112C-4D45-AC45-C97C84079C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" y="6477516"/>
            <a:ext cx="1097280" cy="309044"/>
          </a:xfrm>
          <a:prstGeom prst="rect">
            <a:avLst/>
          </a:prstGeom>
        </p:spPr>
      </p:pic>
      <p:pic>
        <p:nvPicPr>
          <p:cNvPr id="4" name="Imagem 3" descr="Logotipo&#10;&#10;Descrição gerada automaticamente">
            <a:extLst>
              <a:ext uri="{FF2B5EF4-FFF2-40B4-BE49-F238E27FC236}">
                <a16:creationId xmlns="" xmlns:a16="http://schemas.microsoft.com/office/drawing/2014/main" id="{DC5841D0-88B5-48BE-BADC-2548ED95A5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1018520" y="6380561"/>
            <a:ext cx="1005522" cy="424203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B15587E8-0434-4E00-8DC6-C3B1FE85729B}"/>
              </a:ext>
            </a:extLst>
          </p:cNvPr>
          <p:cNvSpPr txBox="1">
            <a:spLocks/>
          </p:cNvSpPr>
          <p:nvPr/>
        </p:nvSpPr>
        <p:spPr>
          <a:xfrm>
            <a:off x="253219" y="1010964"/>
            <a:ext cx="11162034" cy="111459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10000"/>
              </a:lnSpc>
            </a:pPr>
            <a:r>
              <a:rPr lang="pt-BR" sz="2000" dirty="0"/>
              <a:t>Segurança Pública foi a área com mais citações de investimento </a:t>
            </a:r>
            <a:r>
              <a:rPr lang="pt-BR" sz="2000" dirty="0" smtClean="0"/>
              <a:t>40%. </a:t>
            </a:r>
            <a:r>
              <a:rPr lang="pt-BR" sz="2000" dirty="0"/>
              <a:t>Em seguida vem Obras e Serviços Públicos </a:t>
            </a:r>
            <a:r>
              <a:rPr lang="pt-BR" sz="2000" dirty="0" smtClean="0"/>
              <a:t>com </a:t>
            </a:r>
            <a:r>
              <a:rPr lang="pt-BR" sz="2000" dirty="0"/>
              <a:t>23% considerando-a como </a:t>
            </a:r>
            <a:r>
              <a:rPr lang="pt-BR" sz="2000" dirty="0" smtClean="0"/>
              <a:t>segunda opção </a:t>
            </a:r>
            <a:r>
              <a:rPr lang="pt-BR" sz="2000" dirty="0"/>
              <a:t>e em </a:t>
            </a:r>
            <a:r>
              <a:rPr lang="pt-BR" sz="2000" dirty="0" smtClean="0"/>
              <a:t>terceiro </a:t>
            </a:r>
            <a:r>
              <a:rPr lang="pt-BR" sz="2000" dirty="0"/>
              <a:t>Meio Ambiente com 13</a:t>
            </a:r>
            <a:r>
              <a:rPr lang="pt-BR" sz="2000" dirty="0" smtClean="0"/>
              <a:t>%.</a:t>
            </a:r>
            <a:endParaRPr lang="pt-BR" sz="2000" dirty="0"/>
          </a:p>
        </p:txBody>
      </p:sp>
      <p:sp>
        <p:nvSpPr>
          <p:cNvPr id="10" name="Título 1">
            <a:extLst>
              <a:ext uri="{FF2B5EF4-FFF2-40B4-BE49-F238E27FC236}">
                <a16:creationId xmlns="" xmlns:a16="http://schemas.microsoft.com/office/drawing/2014/main" id="{1774A001-9363-4266-9D6F-A0AEF58185FB}"/>
              </a:ext>
            </a:extLst>
          </p:cNvPr>
          <p:cNvSpPr txBox="1">
            <a:spLocks/>
          </p:cNvSpPr>
          <p:nvPr/>
        </p:nvSpPr>
        <p:spPr>
          <a:xfrm>
            <a:off x="8667750" y="5663670"/>
            <a:ext cx="3190996" cy="62082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800" dirty="0"/>
              <a:t>Base: 40 respondentes</a:t>
            </a:r>
          </a:p>
          <a:p>
            <a:pPr algn="r">
              <a:lnSpc>
                <a:spcPct val="110000"/>
              </a:lnSpc>
            </a:pPr>
            <a:r>
              <a:rPr lang="pt-BR" sz="1800" dirty="0"/>
              <a:t>Nota: Um respondente poderia citar mais de uma área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="" xmlns:a16="http://schemas.microsoft.com/office/drawing/2014/main" id="{EBC60998-634F-41DB-BDD9-892FA4071F01}"/>
              </a:ext>
            </a:extLst>
          </p:cNvPr>
          <p:cNvSpPr/>
          <p:nvPr/>
        </p:nvSpPr>
        <p:spPr>
          <a:xfrm>
            <a:off x="253218" y="1917290"/>
            <a:ext cx="11770824" cy="4177862"/>
          </a:xfrm>
          <a:prstGeom prst="rect">
            <a:avLst/>
          </a:prstGeom>
          <a:noFill/>
          <a:ln>
            <a:solidFill>
              <a:srgbClr val="D2CE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>
        <mc:Choice xmlns="" xmlns:cx2="http://schemas.microsoft.com/office/drawing/2015/10/21/chartex" Requires="cx2">
          <p:graphicFrame>
            <p:nvGraphicFramePr>
              <p:cNvPr id="8" name="Gráfico 7">
                <a:extLst>
                  <a:ext uri="{FF2B5EF4-FFF2-40B4-BE49-F238E27FC236}">
                    <a16:creationId xmlns:a16="http://schemas.microsoft.com/office/drawing/2014/main" id="{D86E5095-FDB8-374A-9080-8A7B195E4C4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26342901"/>
                  </p:ext>
                </p:extLst>
              </p:nvPr>
            </p:nvGraphicFramePr>
            <p:xfrm>
              <a:off x="5206206" y="1889995"/>
              <a:ext cx="6315075" cy="416351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8" name="Gráfico 7">
                <a:extLst>
                  <a:ext uri="{FF2B5EF4-FFF2-40B4-BE49-F238E27FC236}">
                    <a16:creationId xmlns:cx2="http://schemas.microsoft.com/office/drawing/2015/10/21/chartex" xmlns="" xmlns:a16="http://schemas.microsoft.com/office/drawing/2014/main" id="{D86E5095-FDB8-374A-9080-8A7B195E4C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206206" y="1889995"/>
                <a:ext cx="6315075" cy="416351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5" name="Tabela 14">
            <a:extLst>
              <a:ext uri="{FF2B5EF4-FFF2-40B4-BE49-F238E27FC236}">
                <a16:creationId xmlns="" xmlns:a16="http://schemas.microsoft.com/office/drawing/2014/main" id="{D43A987F-7778-23E2-99EF-306CC7C25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4764536"/>
              </p:ext>
            </p:extLst>
          </p:nvPr>
        </p:nvGraphicFramePr>
        <p:xfrm>
          <a:off x="253217" y="1953779"/>
          <a:ext cx="4450228" cy="4013888"/>
        </p:xfrm>
        <a:graphic>
          <a:graphicData uri="http://schemas.openxmlformats.org/drawingml/2006/table">
            <a:tbl>
              <a:tblPr/>
              <a:tblGrid>
                <a:gridCol w="2998190">
                  <a:extLst>
                    <a:ext uri="{9D8B030D-6E8A-4147-A177-3AD203B41FA5}">
                      <a16:colId xmlns="" xmlns:a16="http://schemas.microsoft.com/office/drawing/2014/main" val="3609958115"/>
                    </a:ext>
                  </a:extLst>
                </a:gridCol>
                <a:gridCol w="591571">
                  <a:extLst>
                    <a:ext uri="{9D8B030D-6E8A-4147-A177-3AD203B41FA5}">
                      <a16:colId xmlns="" xmlns:a16="http://schemas.microsoft.com/office/drawing/2014/main" val="1989149562"/>
                    </a:ext>
                  </a:extLst>
                </a:gridCol>
                <a:gridCol w="860467">
                  <a:extLst>
                    <a:ext uri="{9D8B030D-6E8A-4147-A177-3AD203B41FA5}">
                      <a16:colId xmlns="" xmlns:a16="http://schemas.microsoft.com/office/drawing/2014/main" val="395005612"/>
                    </a:ext>
                  </a:extLst>
                </a:gridCol>
              </a:tblGrid>
              <a:tr h="25086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Áreas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493940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SEGURANÇA PÚBLICA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67419139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OBRAS E SERVIÇOS PÚBLICOS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1368777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MEIO AMBIENTE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8206496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TURISMO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875819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EDUCAÇÃO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9651298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TRABALHO E RENDA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71970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CULTURA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560715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ESPORTE E LAZER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35076303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3579398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SAMAE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55470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AGRICULTURA/PECUÁRIA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508608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ASSISTÊNCIA SOCIAL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7277804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HABITAÇÃO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3201531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DESENVOLVIMENTO ECONÔMICO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4863183"/>
                  </a:ext>
                </a:extLst>
              </a:tr>
              <a:tr h="25086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 Geral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9661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4898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9094A35-E01D-40AE-AE8B-FE883B6B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999969"/>
            <a:ext cx="10113645" cy="1150107"/>
          </a:xfrm>
        </p:spPr>
        <p:txBody>
          <a:bodyPr/>
          <a:lstStyle/>
          <a:p>
            <a:pPr algn="ctr"/>
            <a:r>
              <a:rPr lang="pt-BR" dirty="0"/>
              <a:t>Ações dentro das áreas</a:t>
            </a:r>
          </a:p>
        </p:txBody>
      </p:sp>
      <p:pic>
        <p:nvPicPr>
          <p:cNvPr id="9" name="Imagem 8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D665A86C-9C7C-476E-99DB-B62C87570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285" y="1607980"/>
            <a:ext cx="5287430" cy="1489181"/>
          </a:xfrm>
          <a:prstGeom prst="rect">
            <a:avLst/>
          </a:prstGeom>
        </p:spPr>
      </p:pic>
      <p:pic>
        <p:nvPicPr>
          <p:cNvPr id="10" name="Imagem 9" descr="Logotipo&#10;&#10;Descrição gerada automaticamente">
            <a:extLst>
              <a:ext uri="{FF2B5EF4-FFF2-40B4-BE49-F238E27FC236}">
                <a16:creationId xmlns="" xmlns:a16="http://schemas.microsoft.com/office/drawing/2014/main" id="{B9B378BB-EAF8-4E5F-8660-6A1A2EEE56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1018520" y="6380561"/>
            <a:ext cx="1005522" cy="4242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671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Segurança Pública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52AF6ABE-08CD-45BC-A2ED-271250806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77462899"/>
              </p:ext>
            </p:extLst>
          </p:nvPr>
        </p:nvGraphicFramePr>
        <p:xfrm>
          <a:off x="4357468" y="1329634"/>
          <a:ext cx="7224931" cy="3555756"/>
        </p:xfrm>
        <a:graphic>
          <a:graphicData uri="http://schemas.openxmlformats.org/drawingml/2006/table">
            <a:tbl>
              <a:tblPr/>
              <a:tblGrid>
                <a:gridCol w="5837745">
                  <a:extLst>
                    <a:ext uri="{9D8B030D-6E8A-4147-A177-3AD203B41FA5}">
                      <a16:colId xmlns="" xmlns:a16="http://schemas.microsoft.com/office/drawing/2014/main" val="3820049843"/>
                    </a:ext>
                  </a:extLst>
                </a:gridCol>
                <a:gridCol w="693593">
                  <a:extLst>
                    <a:ext uri="{9D8B030D-6E8A-4147-A177-3AD203B41FA5}">
                      <a16:colId xmlns="" xmlns:a16="http://schemas.microsoft.com/office/drawing/2014/main" val="3588300602"/>
                    </a:ext>
                  </a:extLst>
                </a:gridCol>
                <a:gridCol w="693593">
                  <a:extLst>
                    <a:ext uri="{9D8B030D-6E8A-4147-A177-3AD203B41FA5}">
                      <a16:colId xmlns="" xmlns:a16="http://schemas.microsoft.com/office/drawing/2014/main" val="1348438727"/>
                    </a:ext>
                  </a:extLst>
                </a:gridCol>
              </a:tblGrid>
              <a:tr h="416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0662305"/>
                  </a:ext>
                </a:extLst>
              </a:tr>
              <a:tr h="8079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Implantar o Programa Ronda 24horas nas praças, escolas e espaços públicos, contribuindo com a segurança do patrimônio público e das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pessoas;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38885384"/>
                  </a:ext>
                </a:extLst>
              </a:tr>
              <a:tr h="4334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Reivindicar junto ao Governo do Estado o aumento do efetivo da Polícia Militar no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município;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6768634"/>
                  </a:ext>
                </a:extLst>
              </a:tr>
              <a:tr h="4334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Investir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em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câmeras de monitoramento nos principais pontos da cidade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escolas;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29921175"/>
                  </a:ext>
                </a:extLst>
              </a:tr>
              <a:tr h="4161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Instalação de câmeras com leitura de placas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veicular;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18127457"/>
                  </a:ext>
                </a:extLst>
              </a:tr>
              <a:tr h="4161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Guarda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Municipal.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72672646"/>
                  </a:ext>
                </a:extLst>
              </a:tr>
              <a:tr h="416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6410071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74E9DCB3-C942-455A-BF95-76BE0D077F26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127407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Turismo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ADBBD292-30C1-428D-BAE7-07833181F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8013140"/>
              </p:ext>
            </p:extLst>
          </p:nvPr>
        </p:nvGraphicFramePr>
        <p:xfrm>
          <a:off x="4288873" y="1131043"/>
          <a:ext cx="7757159" cy="4566285"/>
        </p:xfrm>
        <a:graphic>
          <a:graphicData uri="http://schemas.openxmlformats.org/drawingml/2006/table">
            <a:tbl>
              <a:tblPr/>
              <a:tblGrid>
                <a:gridCol w="6267785">
                  <a:extLst>
                    <a:ext uri="{9D8B030D-6E8A-4147-A177-3AD203B41FA5}">
                      <a16:colId xmlns="" xmlns:a16="http://schemas.microsoft.com/office/drawing/2014/main" val="617152844"/>
                    </a:ext>
                  </a:extLst>
                </a:gridCol>
                <a:gridCol w="744687">
                  <a:extLst>
                    <a:ext uri="{9D8B030D-6E8A-4147-A177-3AD203B41FA5}">
                      <a16:colId xmlns="" xmlns:a16="http://schemas.microsoft.com/office/drawing/2014/main" val="7123543"/>
                    </a:ext>
                  </a:extLst>
                </a:gridCol>
                <a:gridCol w="744687">
                  <a:extLst>
                    <a:ext uri="{9D8B030D-6E8A-4147-A177-3AD203B41FA5}">
                      <a16:colId xmlns="" xmlns:a16="http://schemas.microsoft.com/office/drawing/2014/main" val="692065848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4256760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Apoiar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empreendimentos de turismo rural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ecológico;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2733156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Recuperar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os espaços públicos já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existentes;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699692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Viabilizar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 divulgação do Turismo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Sustentável;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32771611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Viabilizar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 criação de slogans, marcas e produtos que identifiquem o município por suas belezas naturais 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históricas;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73585272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Criar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o Projeto Caminhos do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Sertão;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4947175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 smtClean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Viabilizar </a:t>
                      </a:r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 estrutura para visitação do Parque Municipal do Lago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Azul;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59144757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Incentivo à profissionalização de moradores e comerciantes locais, para que possam utilizar o turismo como fonte 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renda.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259745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0801207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B3F40949-471C-48DA-BB4D-501F65FBD652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225327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37429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Trabalho e renda</a:t>
            </a:r>
          </a:p>
        </p:txBody>
      </p:sp>
      <p:pic>
        <p:nvPicPr>
          <p:cNvPr id="4" name="Imagem 3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65570A2D-BB82-4569-9E68-2495EF3E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="" xmlns:a16="http://schemas.microsoft.com/office/drawing/2014/main" id="{DCFC5655-95E0-4075-9F85-8D0578329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4FF5EFD2-B3A8-401A-9BDA-043ED2903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623669"/>
              </p:ext>
            </p:extLst>
          </p:nvPr>
        </p:nvGraphicFramePr>
        <p:xfrm>
          <a:off x="4344574" y="2499660"/>
          <a:ext cx="7620000" cy="1858680"/>
        </p:xfrm>
        <a:graphic>
          <a:graphicData uri="http://schemas.openxmlformats.org/drawingml/2006/table">
            <a:tbl>
              <a:tblPr/>
              <a:tblGrid>
                <a:gridCol w="6156960">
                  <a:extLst>
                    <a:ext uri="{9D8B030D-6E8A-4147-A177-3AD203B41FA5}">
                      <a16:colId xmlns="" xmlns:a16="http://schemas.microsoft.com/office/drawing/2014/main" val="2063407907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386479228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503293430"/>
                    </a:ext>
                  </a:extLst>
                </a:gridCol>
              </a:tblGrid>
              <a:tr h="3717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0626312"/>
                  </a:ext>
                </a:extLst>
              </a:tr>
              <a:tr h="3717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Incentivo à instalação de pequenas e grandes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empresas;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47940578"/>
                  </a:ext>
                </a:extLst>
              </a:tr>
              <a:tr h="3717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Treinamento e curso para desenvolvimento de mão de obra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qualificada;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34025928"/>
                  </a:ext>
                </a:extLst>
              </a:tr>
              <a:tr h="3717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Incentivo ao desenvolvimento, instalação e ampliação de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agroindústrias.</a:t>
                      </a:r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6174149"/>
                  </a:ext>
                </a:extLst>
              </a:tr>
              <a:tr h="3717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129808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1062683D-7BEC-466A-B81B-046C39CA6396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850363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5C52771-B157-4612-AB89-D999A978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95011"/>
            <a:ext cx="4065563" cy="2286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Educação</a:t>
            </a:r>
          </a:p>
        </p:txBody>
      </p:sp>
      <p:pic>
        <p:nvPicPr>
          <p:cNvPr id="5" name="Imagem 4" descr="Interface gráfica do usuário&#10;&#10;Descrição gerada automaticamente com confiança média">
            <a:extLst>
              <a:ext uri="{FF2B5EF4-FFF2-40B4-BE49-F238E27FC236}">
                <a16:creationId xmlns="" xmlns:a16="http://schemas.microsoft.com/office/drawing/2014/main" id="{9648EBB0-F8DD-4911-AEB8-E5E704F09E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14798"/>
            <a:ext cx="2821169" cy="79456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="" xmlns:a16="http://schemas.microsoft.com/office/drawing/2014/main" id="{293F210C-FBDA-4D01-97F4-24B1BE20C8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9" t="25397" r="17439" b="31746"/>
          <a:stretch/>
        </p:blipFill>
        <p:spPr>
          <a:xfrm>
            <a:off x="1515952" y="6391593"/>
            <a:ext cx="1005522" cy="424203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="" xmlns:a16="http://schemas.microsoft.com/office/drawing/2014/main" id="{948FB02C-855B-49E9-99A6-F8BD636BE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5198790"/>
              </p:ext>
            </p:extLst>
          </p:nvPr>
        </p:nvGraphicFramePr>
        <p:xfrm>
          <a:off x="4301200" y="1793023"/>
          <a:ext cx="7650480" cy="3998524"/>
        </p:xfrm>
        <a:graphic>
          <a:graphicData uri="http://schemas.openxmlformats.org/drawingml/2006/table">
            <a:tbl>
              <a:tblPr/>
              <a:tblGrid>
                <a:gridCol w="6181588">
                  <a:extLst>
                    <a:ext uri="{9D8B030D-6E8A-4147-A177-3AD203B41FA5}">
                      <a16:colId xmlns="" xmlns:a16="http://schemas.microsoft.com/office/drawing/2014/main" val="3801953080"/>
                    </a:ext>
                  </a:extLst>
                </a:gridCol>
                <a:gridCol w="734446">
                  <a:extLst>
                    <a:ext uri="{9D8B030D-6E8A-4147-A177-3AD203B41FA5}">
                      <a16:colId xmlns="" xmlns:a16="http://schemas.microsoft.com/office/drawing/2014/main" val="4141998307"/>
                    </a:ext>
                  </a:extLst>
                </a:gridCol>
                <a:gridCol w="734446">
                  <a:extLst>
                    <a:ext uri="{9D8B030D-6E8A-4147-A177-3AD203B41FA5}">
                      <a16:colId xmlns="" xmlns:a16="http://schemas.microsoft.com/office/drawing/2014/main" val="4096358152"/>
                    </a:ext>
                  </a:extLst>
                </a:gridCol>
              </a:tblGrid>
              <a:tr h="2638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CEB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5103365"/>
                  </a:ext>
                </a:extLst>
              </a:tr>
              <a:tr h="5120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Implementar gradativamente, por meio de ações de ampliação de jornada, o Projeto Escolas em Tempo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Integral;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48016518"/>
                  </a:ext>
                </a:extLst>
              </a:tr>
              <a:tr h="5120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Ampliar e revitalizar os espaços escolares já existentes, incluindo a construção e revitalização de quadras esportivas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cobertas;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25117740"/>
                  </a:ext>
                </a:extLst>
              </a:tr>
              <a:tr h="263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Internet de boa qualidade nas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escolas;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7827749"/>
                  </a:ext>
                </a:extLst>
              </a:tr>
              <a:tr h="5120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Manter a distribuição do uniforme e material escolar gratuito para todos os estudantes da Rede Municipal, ampliando ainda mais os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itens;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44690037"/>
                  </a:ext>
                </a:extLst>
              </a:tr>
              <a:tr h="4289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Manter a merenda escolar sempre em boa qualidade, suprindo todas as necessidades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nutricionais;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00318729"/>
                  </a:ext>
                </a:extLst>
              </a:tr>
              <a:tr h="263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Melhoria no transporte </a:t>
                      </a:r>
                      <a:r>
                        <a:rPr lang="pt-BR" sz="14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escolar.</a:t>
                      </a:r>
                    </a:p>
                    <a:p>
                      <a:pPr algn="l" fontAlgn="ctr"/>
                      <a:endParaRPr lang="pt-BR" sz="14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9087323"/>
                  </a:ext>
                </a:extLst>
              </a:tr>
              <a:tr h="2638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Respondentes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 Light" panose="020F03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2C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B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1840859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FBA65750-AE11-43F0-A0AA-1B7839D650D8}"/>
              </a:ext>
            </a:extLst>
          </p:cNvPr>
          <p:cNvSpPr txBox="1">
            <a:spLocks/>
          </p:cNvSpPr>
          <p:nvPr/>
        </p:nvSpPr>
        <p:spPr>
          <a:xfrm>
            <a:off x="6551174" y="6517029"/>
            <a:ext cx="5640826" cy="2987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pt-BR" sz="1400" i="1" dirty="0"/>
              <a:t>Nota: Um respondente poderia deixar mais de uma sugestão</a:t>
            </a:r>
          </a:p>
        </p:txBody>
      </p:sp>
    </p:spTree>
    <p:extLst>
      <p:ext uri="{BB962C8B-B14F-4D97-AF65-F5344CB8AC3E}">
        <p14:creationId xmlns="" xmlns:p14="http://schemas.microsoft.com/office/powerpoint/2010/main" val="6268000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1208</TotalTime>
  <Words>1723</Words>
  <Application>Microsoft Office PowerPoint</Application>
  <PresentationFormat>Personalizar</PresentationFormat>
  <Paragraphs>349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Retrospectiva</vt:lpstr>
      <vt:lpstr>Prioridades para LOA 2023</vt:lpstr>
      <vt:lpstr>Para que o poder público possa desempenhar suas funções é necessário que haja um planejamento orçamentário consistente onde se estabeleça com clareza as prioridades de investimentos da gestão. E para isso é essencial a participação popular na indicação de áreas e ações prioritárias.  Pensando nisso a Prefeitura Municipal de Jaguariaíva elaborou um questionário simples e rápido, onde a população pode sugerir prioridades para os próximos anos da gestão. </vt:lpstr>
      <vt:lpstr>Slide 3</vt:lpstr>
      <vt:lpstr>Slide 4</vt:lpstr>
      <vt:lpstr>Ações dentro das áreas</vt:lpstr>
      <vt:lpstr>Segurança Pública</vt:lpstr>
      <vt:lpstr>Turismo</vt:lpstr>
      <vt:lpstr>Trabalho e renda</vt:lpstr>
      <vt:lpstr>Educação</vt:lpstr>
      <vt:lpstr>Obras e serviços públicos</vt:lpstr>
      <vt:lpstr>Saúde</vt:lpstr>
      <vt:lpstr>Esporte e lazer</vt:lpstr>
      <vt:lpstr>Cultura</vt:lpstr>
      <vt:lpstr>Desenvolvimento Social</vt:lpstr>
      <vt:lpstr>Saneamento SAMAE</vt:lpstr>
      <vt:lpstr>Meio ambiente</vt:lpstr>
      <vt:lpstr>Agricultura e Pecuária</vt:lpstr>
      <vt:lpstr>Habitação</vt:lpstr>
      <vt:lpstr>Outras sugestões</vt:lpstr>
      <vt:lpstr>Outras sugestões</vt:lpstr>
      <vt:lpstr>ORÇAMENTO 2023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Fatima Mottin</dc:creator>
  <cp:lastModifiedBy>bruna.miranda</cp:lastModifiedBy>
  <cp:revision>56</cp:revision>
  <cp:lastPrinted>2022-09-28T14:52:24Z</cp:lastPrinted>
  <dcterms:created xsi:type="dcterms:W3CDTF">2021-06-27T23:43:27Z</dcterms:created>
  <dcterms:modified xsi:type="dcterms:W3CDTF">2022-10-25T16:53:53Z</dcterms:modified>
</cp:coreProperties>
</file>