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2"/>
  </p:notesMasterIdLst>
  <p:handoutMasterIdLst>
    <p:handoutMasterId r:id="rId33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59" r:id="rId9"/>
    <p:sldId id="462" r:id="rId10"/>
    <p:sldId id="472" r:id="rId11"/>
    <p:sldId id="449" r:id="rId12"/>
    <p:sldId id="450" r:id="rId13"/>
    <p:sldId id="465" r:id="rId14"/>
    <p:sldId id="445" r:id="rId15"/>
    <p:sldId id="466" r:id="rId16"/>
    <p:sldId id="382" r:id="rId17"/>
    <p:sldId id="424" r:id="rId18"/>
    <p:sldId id="463" r:id="rId19"/>
    <p:sldId id="464" r:id="rId20"/>
    <p:sldId id="470" r:id="rId21"/>
    <p:sldId id="473" r:id="rId22"/>
    <p:sldId id="468" r:id="rId23"/>
    <p:sldId id="469" r:id="rId24"/>
    <p:sldId id="451" r:id="rId25"/>
    <p:sldId id="452" r:id="rId26"/>
    <p:sldId id="453" r:id="rId27"/>
    <p:sldId id="454" r:id="rId28"/>
    <p:sldId id="455" r:id="rId29"/>
    <p:sldId id="456" r:id="rId30"/>
    <p:sldId id="372" r:id="rId3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PIZZ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600"/>
              <a:t>RECEITAS</a:t>
            </a:r>
            <a:r>
              <a:rPr lang="pt-BR" sz="1600" baseline="0"/>
              <a:t> CORRENTES</a:t>
            </a:r>
            <a:endParaRPr lang="pt-BR" sz="16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Plan3!$B$1:$B$3</c:f>
              <c:strCache>
                <c:ptCount val="1"/>
                <c:pt idx="0">
                  <c:v>ORÇADA</c:v>
                </c:pt>
              </c:strCache>
            </c:strRef>
          </c:tx>
          <c:cat>
            <c:strRef>
              <c:f>Plan3!$A$4:$A$6</c:f>
              <c:strCache>
                <c:ptCount val="3"/>
                <c:pt idx="0">
                  <c:v>PREFEITURA </c:v>
                </c:pt>
                <c:pt idx="1">
                  <c:v>SAMAE </c:v>
                </c:pt>
                <c:pt idx="2">
                  <c:v>IPAS </c:v>
                </c:pt>
              </c:strCache>
            </c:strRef>
          </c:cat>
          <c:val>
            <c:numRef>
              <c:f>Plan3!$B$4:$B$6</c:f>
              <c:numCache>
                <c:formatCode>#,##0.00</c:formatCode>
                <c:ptCount val="3"/>
                <c:pt idx="0">
                  <c:v>101021468</c:v>
                </c:pt>
                <c:pt idx="1">
                  <c:v>8602378</c:v>
                </c:pt>
                <c:pt idx="2">
                  <c:v>17192000</c:v>
                </c:pt>
              </c:numCache>
            </c:numRef>
          </c:val>
        </c:ser>
        <c:ser>
          <c:idx val="1"/>
          <c:order val="1"/>
          <c:tx>
            <c:strRef>
              <c:f>Plan3!$C$1:$C$3</c:f>
              <c:strCache>
                <c:ptCount val="1"/>
                <c:pt idx="0">
                  <c:v>ARRECADADA NO PERÍODO</c:v>
                </c:pt>
              </c:strCache>
            </c:strRef>
          </c:tx>
          <c:cat>
            <c:strRef>
              <c:f>Plan3!$A$4:$A$6</c:f>
              <c:strCache>
                <c:ptCount val="3"/>
                <c:pt idx="0">
                  <c:v>PREFEITURA </c:v>
                </c:pt>
                <c:pt idx="1">
                  <c:v>SAMAE </c:v>
                </c:pt>
                <c:pt idx="2">
                  <c:v>IPAS </c:v>
                </c:pt>
              </c:strCache>
            </c:strRef>
          </c:cat>
          <c:val>
            <c:numRef>
              <c:f>Plan3!$C$4:$C$6</c:f>
              <c:numCache>
                <c:formatCode>#,##0.00</c:formatCode>
                <c:ptCount val="3"/>
                <c:pt idx="0">
                  <c:v>35926791.370000005</c:v>
                </c:pt>
                <c:pt idx="1">
                  <c:v>3156071.22</c:v>
                </c:pt>
                <c:pt idx="2">
                  <c:v>5122462.2700000014</c:v>
                </c:pt>
              </c:numCache>
            </c:numRef>
          </c:val>
        </c:ser>
        <c:axId val="85809024"/>
        <c:axId val="85810560"/>
      </c:barChart>
      <c:catAx>
        <c:axId val="858090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5810560"/>
        <c:crosses val="autoZero"/>
        <c:auto val="1"/>
        <c:lblAlgn val="ctr"/>
        <c:lblOffset val="100"/>
      </c:catAx>
      <c:valAx>
        <c:axId val="85810560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58090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Plan1!$A$2:$A$4</c:f>
              <c:strCache>
                <c:ptCount val="3"/>
                <c:pt idx="0">
                  <c:v>Sec Habitação</c:v>
                </c:pt>
                <c:pt idx="1">
                  <c:v>Sec Educação</c:v>
                </c:pt>
                <c:pt idx="2">
                  <c:v>Sec Saúde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Plan1!$A$2:$A$4</c:f>
              <c:strCache>
                <c:ptCount val="3"/>
                <c:pt idx="0">
                  <c:v>Sec Habitação</c:v>
                </c:pt>
                <c:pt idx="1">
                  <c:v>Sec Educação</c:v>
                </c:pt>
                <c:pt idx="2">
                  <c:v>Sec Saúde</c:v>
                </c:pt>
              </c:strCache>
            </c:strRef>
          </c:cat>
          <c:val>
            <c:numRef>
              <c:f>Plan1!$C$2:$C$4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gapWidth val="219"/>
        <c:overlap val="-27"/>
        <c:axId val="164533376"/>
        <c:axId val="164534912"/>
      </c:barChart>
      <c:catAx>
        <c:axId val="164533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534912"/>
        <c:crosses val="autoZero"/>
        <c:auto val="1"/>
        <c:lblAlgn val="ctr"/>
        <c:lblOffset val="100"/>
      </c:catAx>
      <c:valAx>
        <c:axId val="164534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53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8607378</c:v>
                </c:pt>
                <c:pt idx="1">
                  <c:v>17192000</c:v>
                </c:pt>
                <c:pt idx="2">
                  <c:v>5300000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2337305.19</c:v>
                </c:pt>
                <c:pt idx="1">
                  <c:v>3233007.86</c:v>
                </c:pt>
                <c:pt idx="2">
                  <c:v>1651601.54</c:v>
                </c:pt>
              </c:numCache>
            </c:numRef>
          </c:val>
        </c:ser>
        <c:axId val="115837568"/>
        <c:axId val="115863936"/>
      </c:barChart>
      <c:catAx>
        <c:axId val="1158375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5863936"/>
        <c:crosses val="autoZero"/>
        <c:auto val="1"/>
        <c:lblAlgn val="ctr"/>
        <c:lblOffset val="100"/>
      </c:catAx>
      <c:valAx>
        <c:axId val="1158639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837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800" dirty="0"/>
              <a:t>DESPESAS EMPENHADAS 1º QUADRIMESTRE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Plan5!$B$1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Plan5!$A$2:$A$16</c:f>
              <c:strCache>
                <c:ptCount val="15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SECRETARIA DE INFRA E HABITAÇÃO </c:v>
                </c:pt>
                <c:pt idx="7">
                  <c:v>SEC. DE AGROP E MEIO AMBIENTE </c:v>
                </c:pt>
                <c:pt idx="8">
                  <c:v>SEC. DE EDUCAÇÃO CULTURA E ESPORTES </c:v>
                </c:pt>
                <c:pt idx="9">
                  <c:v>SECRETARIA DE SAÚDE </c:v>
                </c:pt>
                <c:pt idx="10">
                  <c:v>SECRETARIA DESENVOLVIMENTO SOCIAL </c:v>
                </c:pt>
                <c:pt idx="11">
                  <c:v>SEC. DE INDUSTRIA COMÉRCIO E TURISMO </c:v>
                </c:pt>
                <c:pt idx="12">
                  <c:v>ENCARGOS GERAIS DO MUNICÍPIO </c:v>
                </c:pt>
                <c:pt idx="13">
                  <c:v>SAMAE </c:v>
                </c:pt>
                <c:pt idx="14">
                  <c:v>IPAS </c:v>
                </c:pt>
              </c:strCache>
            </c:strRef>
          </c:cat>
          <c:val>
            <c:numRef>
              <c:f>Plan5!$B$2:$B$16</c:f>
              <c:numCache>
                <c:formatCode>#,##0.00</c:formatCode>
                <c:ptCount val="15"/>
                <c:pt idx="0">
                  <c:v>603160.57999999926</c:v>
                </c:pt>
                <c:pt idx="1">
                  <c:v>397346.79000000021</c:v>
                </c:pt>
                <c:pt idx="2">
                  <c:v>590166.80000000005</c:v>
                </c:pt>
                <c:pt idx="3">
                  <c:v>176296.66</c:v>
                </c:pt>
                <c:pt idx="4">
                  <c:v>1660871.59</c:v>
                </c:pt>
                <c:pt idx="5">
                  <c:v>1551050.92</c:v>
                </c:pt>
                <c:pt idx="6">
                  <c:v>9876783.5999999922</c:v>
                </c:pt>
                <c:pt idx="7">
                  <c:v>852357.62</c:v>
                </c:pt>
                <c:pt idx="8">
                  <c:v>9424203.1399999913</c:v>
                </c:pt>
                <c:pt idx="9">
                  <c:v>11387276.33</c:v>
                </c:pt>
                <c:pt idx="10">
                  <c:v>2157856.7799999998</c:v>
                </c:pt>
                <c:pt idx="11">
                  <c:v>518645.92000000022</c:v>
                </c:pt>
                <c:pt idx="12">
                  <c:v>2896898.05</c:v>
                </c:pt>
                <c:pt idx="13">
                  <c:v>3742050.9699999997</c:v>
                </c:pt>
                <c:pt idx="14">
                  <c:v>3152207.32</c:v>
                </c:pt>
              </c:numCache>
            </c:numRef>
          </c:val>
        </c:ser>
        <c:ser>
          <c:idx val="1"/>
          <c:order val="1"/>
          <c:tx>
            <c:strRef>
              <c:f>Plan5!$C$1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Plan5!$A$2:$A$16</c:f>
              <c:strCache>
                <c:ptCount val="15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SECRETARIA DE INFRA E HABITAÇÃO </c:v>
                </c:pt>
                <c:pt idx="7">
                  <c:v>SEC. DE AGROP E MEIO AMBIENTE </c:v>
                </c:pt>
                <c:pt idx="8">
                  <c:v>SEC. DE EDUCAÇÃO CULTURA E ESPORTES </c:v>
                </c:pt>
                <c:pt idx="9">
                  <c:v>SECRETARIA DE SAÚDE </c:v>
                </c:pt>
                <c:pt idx="10">
                  <c:v>SECRETARIA DESENVOLVIMENTO SOCIAL </c:v>
                </c:pt>
                <c:pt idx="11">
                  <c:v>SEC. DE INDUSTRIA COMÉRCIO E TURISMO </c:v>
                </c:pt>
                <c:pt idx="12">
                  <c:v>ENCARGOS GERAIS DO MUNICÍPIO </c:v>
                </c:pt>
                <c:pt idx="13">
                  <c:v>SAMAE </c:v>
                </c:pt>
                <c:pt idx="14">
                  <c:v>IPAS </c:v>
                </c:pt>
              </c:strCache>
            </c:strRef>
          </c:cat>
          <c:val>
            <c:numRef>
              <c:f>Plan5!$C$2:$C$16</c:f>
              <c:numCache>
                <c:formatCode>#,##0.00</c:formatCode>
                <c:ptCount val="15"/>
                <c:pt idx="0">
                  <c:v>440836.95</c:v>
                </c:pt>
                <c:pt idx="1">
                  <c:v>310415.65999999986</c:v>
                </c:pt>
                <c:pt idx="2">
                  <c:v>548818.81000000041</c:v>
                </c:pt>
                <c:pt idx="3" formatCode="General">
                  <c:v>0</c:v>
                </c:pt>
                <c:pt idx="4">
                  <c:v>1888499.53</c:v>
                </c:pt>
                <c:pt idx="5">
                  <c:v>1177845.22</c:v>
                </c:pt>
                <c:pt idx="6">
                  <c:v>4942050.3199999994</c:v>
                </c:pt>
                <c:pt idx="7">
                  <c:v>372628.67</c:v>
                </c:pt>
                <c:pt idx="8">
                  <c:v>8625975.5700000003</c:v>
                </c:pt>
                <c:pt idx="9">
                  <c:v>10439590.51</c:v>
                </c:pt>
                <c:pt idx="10">
                  <c:v>1558575.34</c:v>
                </c:pt>
                <c:pt idx="11">
                  <c:v>316959.48000000021</c:v>
                </c:pt>
                <c:pt idx="12">
                  <c:v>3468160.9699999997</c:v>
                </c:pt>
                <c:pt idx="13">
                  <c:v>2337305.19</c:v>
                </c:pt>
                <c:pt idx="14">
                  <c:v>3233007.86</c:v>
                </c:pt>
              </c:numCache>
            </c:numRef>
          </c:val>
        </c:ser>
        <c:axId val="115786880"/>
        <c:axId val="115788416"/>
      </c:barChart>
      <c:catAx>
        <c:axId val="115786880"/>
        <c:scaling>
          <c:orientation val="minMax"/>
        </c:scaling>
        <c:axPos val="b"/>
        <c:numFmt formatCode="General" sourceLinked="0"/>
        <c:majorTickMark val="none"/>
        <c:tickLblPos val="nextTo"/>
        <c:crossAx val="115788416"/>
        <c:crosses val="autoZero"/>
        <c:auto val="1"/>
        <c:lblAlgn val="ctr"/>
        <c:lblOffset val="100"/>
      </c:catAx>
      <c:valAx>
        <c:axId val="115788416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115786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Índice Mínimo 60%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1988407699037624E-2"/>
          <c:y val="0.20406277340332471"/>
          <c:w val="0.77759492563429677"/>
          <c:h val="0.68921660834062359"/>
        </c:manualLayout>
      </c:layout>
      <c:lineChart>
        <c:grouping val="standard"/>
        <c:ser>
          <c:idx val="0"/>
          <c:order val="0"/>
          <c:tx>
            <c:strRef>
              <c:f>Plan2!$B$1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Plan2!$A$2:$A$4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Plan2!$B$2:$B$4</c:f>
              <c:numCache>
                <c:formatCode>General</c:formatCode>
                <c:ptCount val="3"/>
                <c:pt idx="0">
                  <c:v>71.900000000000006</c:v>
                </c:pt>
                <c:pt idx="1">
                  <c:v>75.25</c:v>
                </c:pt>
                <c:pt idx="2">
                  <c:v>61.2</c:v>
                </c:pt>
              </c:numCache>
            </c:numRef>
          </c:val>
        </c:ser>
        <c:marker val="1"/>
        <c:axId val="116060160"/>
        <c:axId val="116061696"/>
      </c:lineChart>
      <c:catAx>
        <c:axId val="11606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061696"/>
        <c:crosses val="autoZero"/>
        <c:auto val="1"/>
        <c:lblAlgn val="ctr"/>
        <c:lblOffset val="100"/>
      </c:catAx>
      <c:valAx>
        <c:axId val="116061696"/>
        <c:scaling>
          <c:orientation val="minMax"/>
          <c:max val="80"/>
          <c:min val="6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060160"/>
        <c:crosses val="autoZero"/>
        <c:crossBetween val="between"/>
        <c:majorUnit val="5"/>
      </c:valAx>
    </c:plotArea>
    <c:legend>
      <c:legendPos val="r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Índice</a:t>
            </a:r>
            <a:r>
              <a:rPr lang="en-US" sz="1800" dirty="0"/>
              <a:t> </a:t>
            </a:r>
            <a:r>
              <a:rPr lang="en-US" sz="1800" dirty="0" err="1"/>
              <a:t>Mínimo</a:t>
            </a:r>
            <a:r>
              <a:rPr lang="en-US" sz="1800" dirty="0"/>
              <a:t> 25%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Plan10!$A$1</c:f>
              <c:strCache>
                <c:ptCount val="1"/>
                <c:pt idx="0">
                  <c:v>Ano</c:v>
                </c:pt>
              </c:strCache>
            </c:strRef>
          </c:tx>
          <c:cat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val>
        </c:ser>
        <c:ser>
          <c:idx val="1"/>
          <c:order val="1"/>
          <c:tx>
            <c:strRef>
              <c:f>Plan10!$B$1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Plan10!$B$2:$B$4</c:f>
              <c:numCache>
                <c:formatCode>General</c:formatCode>
                <c:ptCount val="3"/>
                <c:pt idx="0">
                  <c:v>25.17</c:v>
                </c:pt>
                <c:pt idx="1">
                  <c:v>25.110000000000014</c:v>
                </c:pt>
                <c:pt idx="2">
                  <c:v>21.62</c:v>
                </c:pt>
              </c:numCache>
            </c:numRef>
          </c:val>
        </c:ser>
        <c:marker val="1"/>
        <c:axId val="116137344"/>
        <c:axId val="116147328"/>
      </c:lineChart>
      <c:catAx>
        <c:axId val="116137344"/>
        <c:scaling>
          <c:orientation val="minMax"/>
        </c:scaling>
        <c:axPos val="b"/>
        <c:numFmt formatCode="General" sourceLinked="1"/>
        <c:tickLblPos val="nextTo"/>
        <c:crossAx val="116147328"/>
        <c:crosses val="autoZero"/>
        <c:auto val="1"/>
        <c:lblAlgn val="ctr"/>
        <c:lblOffset val="100"/>
      </c:catAx>
      <c:valAx>
        <c:axId val="116147328"/>
        <c:scaling>
          <c:orientation val="minMax"/>
          <c:max val="30"/>
          <c:min val="20"/>
        </c:scaling>
        <c:axPos val="l"/>
        <c:majorGridlines/>
        <c:numFmt formatCode="General" sourceLinked="1"/>
        <c:tickLblPos val="nextTo"/>
        <c:crossAx val="116137344"/>
        <c:crosses val="autoZero"/>
        <c:crossBetween val="between"/>
      </c:valAx>
    </c:plotArea>
    <c:legend>
      <c:legendPos val="r"/>
      <c:legendEntry>
        <c:idx val="0"/>
        <c:delete val="1"/>
      </c:legendEntry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Índice</a:t>
            </a:r>
            <a:r>
              <a:rPr lang="en-US" dirty="0"/>
              <a:t> </a:t>
            </a:r>
            <a:r>
              <a:rPr lang="en-US" dirty="0" err="1"/>
              <a:t>Mínimo</a:t>
            </a:r>
            <a:r>
              <a:rPr lang="en-US" dirty="0"/>
              <a:t> 15%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Plan1!$B$2:$B$4</c:f>
              <c:numCache>
                <c:formatCode>General</c:formatCode>
                <c:ptCount val="3"/>
                <c:pt idx="0">
                  <c:v>24.69</c:v>
                </c:pt>
                <c:pt idx="1">
                  <c:v>23.95</c:v>
                </c:pt>
                <c:pt idx="2">
                  <c:v>22.64</c:v>
                </c:pt>
              </c:numCache>
            </c:numRef>
          </c:val>
        </c:ser>
        <c:marker val="1"/>
        <c:axId val="116197632"/>
        <c:axId val="116207616"/>
      </c:lineChart>
      <c:catAx>
        <c:axId val="116197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207616"/>
        <c:crosses val="autoZero"/>
        <c:auto val="1"/>
        <c:lblAlgn val="ctr"/>
        <c:lblOffset val="100"/>
      </c:catAx>
      <c:valAx>
        <c:axId val="116207616"/>
        <c:scaling>
          <c:orientation val="minMax"/>
          <c:max val="30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19763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lineChart>
        <c:grouping val="standard"/>
        <c:ser>
          <c:idx val="0"/>
          <c:order val="0"/>
          <c:tx>
            <c:strRef>
              <c:f>Plan6!$A$4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Plan6!$B$4:$M$4</c:f>
              <c:numCache>
                <c:formatCode>_(* #,##0.00_);_(* \(#,##0.00\);_(* "-"??_);_(@_)</c:formatCode>
                <c:ptCount val="12"/>
                <c:pt idx="0">
                  <c:v>9208440.3000000007</c:v>
                </c:pt>
                <c:pt idx="1">
                  <c:v>8271810.9500000002</c:v>
                </c:pt>
                <c:pt idx="2">
                  <c:v>8386289.5900000008</c:v>
                </c:pt>
                <c:pt idx="3">
                  <c:v>8693096.2099999934</c:v>
                </c:pt>
                <c:pt idx="4">
                  <c:v>8081938.1499999994</c:v>
                </c:pt>
                <c:pt idx="5">
                  <c:v>9317841.2099999934</c:v>
                </c:pt>
                <c:pt idx="6">
                  <c:v>10096606.33</c:v>
                </c:pt>
                <c:pt idx="7">
                  <c:v>8528984.1299999934</c:v>
                </c:pt>
                <c:pt idx="8">
                  <c:v>7638903.7200000007</c:v>
                </c:pt>
                <c:pt idx="9">
                  <c:v>10317109.92</c:v>
                </c:pt>
                <c:pt idx="10">
                  <c:v>8351542.0500000007</c:v>
                </c:pt>
                <c:pt idx="11">
                  <c:v>11957397.229999993</c:v>
                </c:pt>
              </c:numCache>
            </c:numRef>
          </c:val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Plan6!$B$5:$M$5</c:f>
              <c:numCache>
                <c:formatCode>_(* #,##0.00_);_(* \(#,##0.00\);_(* "-"??_);_(@_)</c:formatCode>
                <c:ptCount val="12"/>
                <c:pt idx="0">
                  <c:v>9853578.9800000004</c:v>
                </c:pt>
                <c:pt idx="1">
                  <c:v>10067529.32</c:v>
                </c:pt>
                <c:pt idx="2">
                  <c:v>8593085.8200000003</c:v>
                </c:pt>
                <c:pt idx="3">
                  <c:v>7388373.9200000009</c:v>
                </c:pt>
                <c:pt idx="4">
                  <c:v>7292730.1400000006</c:v>
                </c:pt>
                <c:pt idx="5">
                  <c:v>9740279.0600000005</c:v>
                </c:pt>
                <c:pt idx="6">
                  <c:v>12312204.630000001</c:v>
                </c:pt>
                <c:pt idx="7">
                  <c:v>9086084.6299999934</c:v>
                </c:pt>
                <c:pt idx="8">
                  <c:v>9957135.7399999872</c:v>
                </c:pt>
                <c:pt idx="9">
                  <c:v>9445564.4199999925</c:v>
                </c:pt>
                <c:pt idx="10">
                  <c:v>10558510.890000002</c:v>
                </c:pt>
                <c:pt idx="11">
                  <c:v>11902931.729999993</c:v>
                </c:pt>
              </c:numCache>
            </c:numRef>
          </c:val>
        </c:ser>
        <c:marker val="1"/>
        <c:axId val="115283456"/>
        <c:axId val="115284992"/>
      </c:lineChart>
      <c:catAx>
        <c:axId val="115283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284992"/>
        <c:crosses val="autoZero"/>
        <c:auto val="1"/>
        <c:lblAlgn val="ctr"/>
        <c:lblOffset val="100"/>
      </c:catAx>
      <c:valAx>
        <c:axId val="115284992"/>
        <c:scaling>
          <c:orientation val="minMax"/>
          <c:min val="6000000"/>
        </c:scaling>
        <c:axPos val="l"/>
        <c:majorGridlines/>
        <c:numFmt formatCode="_(* #,##0.00_);_(* \(#,##0.00\);_(* &quot;-&quot;??_);_(@_)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283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lineChart>
        <c:grouping val="standard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1º QUADRIMESTRE </c:v>
                </c:pt>
              </c:strCache>
            </c:strRef>
          </c:tx>
          <c:cat>
            <c:numRef>
              <c:f>Plan7!$A$2:$A$4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34559637.050000004</c:v>
                </c:pt>
                <c:pt idx="1">
                  <c:v>35902568.040000007</c:v>
                </c:pt>
                <c:pt idx="2">
                  <c:v>36029108.340000004</c:v>
                </c:pt>
              </c:numCache>
            </c:numRef>
          </c:val>
        </c:ser>
        <c:marker val="1"/>
        <c:axId val="115375488"/>
        <c:axId val="115377280"/>
      </c:lineChart>
      <c:catAx>
        <c:axId val="115375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377280"/>
        <c:crosses val="autoZero"/>
        <c:auto val="1"/>
        <c:lblAlgn val="ctr"/>
        <c:lblOffset val="100"/>
      </c:catAx>
      <c:valAx>
        <c:axId val="11537728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375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  <c:pt idx="7">
                  <c:v>44166</c:v>
                </c:pt>
                <c:pt idx="8">
                  <c:v>44197</c:v>
                </c:pt>
                <c:pt idx="9">
                  <c:v>44228</c:v>
                </c:pt>
                <c:pt idx="10">
                  <c:v>44256</c:v>
                </c:pt>
                <c:pt idx="11">
                  <c:v>44287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3534063.02</c:v>
                </c:pt>
                <c:pt idx="1">
                  <c:v>3640534.02</c:v>
                </c:pt>
                <c:pt idx="2">
                  <c:v>5342214.72</c:v>
                </c:pt>
                <c:pt idx="3">
                  <c:v>3770681.11</c:v>
                </c:pt>
                <c:pt idx="4">
                  <c:v>3139570.16</c:v>
                </c:pt>
                <c:pt idx="5">
                  <c:v>3844747.29</c:v>
                </c:pt>
                <c:pt idx="6">
                  <c:v>4083369.1</c:v>
                </c:pt>
                <c:pt idx="7">
                  <c:v>6342696.8599999994</c:v>
                </c:pt>
                <c:pt idx="8">
                  <c:v>3555042.04</c:v>
                </c:pt>
                <c:pt idx="9">
                  <c:v>3908846.7600000002</c:v>
                </c:pt>
                <c:pt idx="10">
                  <c:v>3847564</c:v>
                </c:pt>
                <c:pt idx="11">
                  <c:v>3873502.8099999987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  <c:pt idx="7">
                  <c:v>44166</c:v>
                </c:pt>
                <c:pt idx="8">
                  <c:v>44197</c:v>
                </c:pt>
                <c:pt idx="9">
                  <c:v>44228</c:v>
                </c:pt>
                <c:pt idx="10">
                  <c:v>44256</c:v>
                </c:pt>
                <c:pt idx="11">
                  <c:v>44287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6476480.3199999994</c:v>
                </c:pt>
                <c:pt idx="1">
                  <c:v>9005462.2299999855</c:v>
                </c:pt>
                <c:pt idx="2">
                  <c:v>11402617.560000002</c:v>
                </c:pt>
                <c:pt idx="3">
                  <c:v>8348462</c:v>
                </c:pt>
                <c:pt idx="4">
                  <c:v>9201628.5899999887</c:v>
                </c:pt>
                <c:pt idx="5">
                  <c:v>8921727.1899999883</c:v>
                </c:pt>
                <c:pt idx="6">
                  <c:v>7836658.3900000006</c:v>
                </c:pt>
                <c:pt idx="7">
                  <c:v>10982055.41</c:v>
                </c:pt>
                <c:pt idx="8">
                  <c:v>9973558.8900000006</c:v>
                </c:pt>
                <c:pt idx="9">
                  <c:v>8983471.6899999883</c:v>
                </c:pt>
                <c:pt idx="10">
                  <c:v>8993507.8200000003</c:v>
                </c:pt>
                <c:pt idx="11">
                  <c:v>8078569.9400000004</c:v>
                </c:pt>
              </c:numCache>
            </c:numRef>
          </c:val>
        </c:ser>
        <c:marker val="1"/>
        <c:axId val="114821376"/>
        <c:axId val="114839552"/>
      </c:lineChart>
      <c:dateAx>
        <c:axId val="114821376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4839552"/>
        <c:crosses val="autoZero"/>
        <c:auto val="1"/>
        <c:lblOffset val="100"/>
        <c:baseTimeUnit val="months"/>
      </c:dateAx>
      <c:valAx>
        <c:axId val="114839552"/>
        <c:scaling>
          <c:orientation val="minMax"/>
        </c:scaling>
        <c:axPos val="l"/>
        <c:majorGridlines/>
        <c:numFmt formatCode="_-&quot;R$&quot;* #,##0.00_-;\-&quot;R$&quot;* #,##0.00_-;_-&quot;R$&quot;* &quot;-&quot;??_-;_-@_-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4821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t-BR"/>
          </a:p>
        </c:txPr>
      </c:legendEntry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4.0027395874990233E-2"/>
                  <c:y val="8.907792005464709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PESSOAL E ENCARGOS SOCIAIS</c:v>
                </c:pt>
                <c:pt idx="1">
                  <c:v>OUTRAS DESPESAS CORRENTES</c:v>
                </c:pt>
                <c:pt idx="2">
                  <c:v>INVESTIMENTOS</c:v>
                </c:pt>
                <c:pt idx="3">
                  <c:v>AMORTIZAÇÃO DAS DÍVIDAS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16156662.550000001</c:v>
                </c:pt>
                <c:pt idx="1">
                  <c:v>14968718.66</c:v>
                </c:pt>
                <c:pt idx="2">
                  <c:v>877645.7</c:v>
                </c:pt>
                <c:pt idx="3">
                  <c:v>2180540.87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1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2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3"/>
        <c:txPr>
          <a:bodyPr/>
          <a:lstStyle/>
          <a:p>
            <a:pPr rtl="0">
              <a:defRPr sz="1200"/>
            </a:pPr>
            <a:endParaRPr lang="pt-BR"/>
          </a:p>
        </c:txPr>
      </c:legendEntry>
      <c:layout>
        <c:manualLayout>
          <c:xMode val="edge"/>
          <c:yMode val="edge"/>
          <c:x val="0.64264020122484777"/>
          <c:y val="0.13735345581802288"/>
          <c:w val="0.32958202099737566"/>
          <c:h val="0.7484412365121037"/>
        </c:manualLayout>
      </c:layout>
      <c:txPr>
        <a:bodyPr/>
        <a:lstStyle/>
        <a:p>
          <a:pPr rtl="0">
            <a:defRPr/>
          </a:pPr>
          <a:endParaRPr lang="pt-B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overlap val="100"/>
        <c:axId val="115513600"/>
        <c:axId val="115539968"/>
      </c:barChart>
      <c:catAx>
        <c:axId val="115513600"/>
        <c:scaling>
          <c:orientation val="minMax"/>
        </c:scaling>
        <c:axPos val="b"/>
        <c:numFmt formatCode="General" sourceLinked="0"/>
        <c:tickLblPos val="nextTo"/>
        <c:crossAx val="115539968"/>
        <c:crosses val="autoZero"/>
        <c:auto val="1"/>
        <c:lblAlgn val="ctr"/>
        <c:lblOffset val="100"/>
      </c:catAx>
      <c:valAx>
        <c:axId val="115539968"/>
        <c:scaling>
          <c:orientation val="minMax"/>
        </c:scaling>
        <c:axPos val="l"/>
        <c:numFmt formatCode="#,##0.00" sourceLinked="1"/>
        <c:tickLblPos val="nextTo"/>
        <c:crossAx val="115513600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overlap val="100"/>
        <c:axId val="115550080"/>
        <c:axId val="115551616"/>
      </c:barChart>
      <c:catAx>
        <c:axId val="115550080"/>
        <c:scaling>
          <c:orientation val="minMax"/>
        </c:scaling>
        <c:axPos val="b"/>
        <c:numFmt formatCode="General" sourceLinked="0"/>
        <c:tickLblPos val="nextTo"/>
        <c:crossAx val="115551616"/>
        <c:crosses val="autoZero"/>
        <c:auto val="1"/>
        <c:lblAlgn val="ctr"/>
        <c:lblOffset val="100"/>
      </c:catAx>
      <c:valAx>
        <c:axId val="115551616"/>
        <c:scaling>
          <c:orientation val="minMax"/>
        </c:scaling>
        <c:axPos val="l"/>
        <c:numFmt formatCode="#,##0.00" sourceLinked="1"/>
        <c:tickLblPos val="nextTo"/>
        <c:crossAx val="115550080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Plan1!$B$2:$B$14</c:f>
              <c:numCache>
                <c:formatCode>#,##0.00</c:formatCode>
                <c:ptCount val="13"/>
                <c:pt idx="0">
                  <c:v>2132200</c:v>
                </c:pt>
                <c:pt idx="1">
                  <c:v>1251400</c:v>
                </c:pt>
                <c:pt idx="2">
                  <c:v>1445500</c:v>
                </c:pt>
                <c:pt idx="3">
                  <c:v>502500</c:v>
                </c:pt>
                <c:pt idx="4">
                  <c:v>4366000</c:v>
                </c:pt>
                <c:pt idx="5">
                  <c:v>3012719</c:v>
                </c:pt>
                <c:pt idx="6">
                  <c:v>2286271.3899999997</c:v>
                </c:pt>
                <c:pt idx="7">
                  <c:v>4775090.5</c:v>
                </c:pt>
                <c:pt idx="8">
                  <c:v>1733500</c:v>
                </c:pt>
                <c:pt idx="9">
                  <c:v>4826283.8100000005</c:v>
                </c:pt>
                <c:pt idx="10">
                  <c:v>501000</c:v>
                </c:pt>
                <c:pt idx="11">
                  <c:v>954000</c:v>
                </c:pt>
                <c:pt idx="12">
                  <c:v>5300000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Plan1!$C$2:$C$14</c:f>
              <c:numCache>
                <c:formatCode>#,##0.00</c:formatCode>
                <c:ptCount val="13"/>
                <c:pt idx="0">
                  <c:v>440836.95</c:v>
                </c:pt>
                <c:pt idx="1">
                  <c:v>310415.65999999992</c:v>
                </c:pt>
                <c:pt idx="2">
                  <c:v>548818.81000000017</c:v>
                </c:pt>
                <c:pt idx="3">
                  <c:v>69366.350000000006</c:v>
                </c:pt>
                <c:pt idx="4">
                  <c:v>1888499.53</c:v>
                </c:pt>
                <c:pt idx="5">
                  <c:v>1177845.22</c:v>
                </c:pt>
                <c:pt idx="6">
                  <c:v>372628.67</c:v>
                </c:pt>
                <c:pt idx="7">
                  <c:v>1558575.34</c:v>
                </c:pt>
                <c:pt idx="8">
                  <c:v>316959.48000000004</c:v>
                </c:pt>
                <c:pt idx="9">
                  <c:v>3468160.9699999997</c:v>
                </c:pt>
                <c:pt idx="10">
                  <c:v>3844.4</c:v>
                </c:pt>
                <c:pt idx="11" formatCode="General">
                  <c:v>0</c:v>
                </c:pt>
                <c:pt idx="12">
                  <c:v>1651601.54</c:v>
                </c:pt>
              </c:numCache>
            </c:numRef>
          </c:val>
        </c:ser>
        <c:axId val="115576192"/>
        <c:axId val="115598464"/>
      </c:barChart>
      <c:catAx>
        <c:axId val="115576192"/>
        <c:scaling>
          <c:orientation val="minMax"/>
        </c:scaling>
        <c:axPos val="b"/>
        <c:numFmt formatCode="General" sourceLinked="1"/>
        <c:tickLblPos val="nextTo"/>
        <c:crossAx val="115598464"/>
        <c:crosses val="autoZero"/>
        <c:auto val="1"/>
        <c:lblAlgn val="ctr"/>
        <c:lblOffset val="100"/>
      </c:catAx>
      <c:valAx>
        <c:axId val="115598464"/>
        <c:scaling>
          <c:orientation val="minMax"/>
          <c:max val="6000000"/>
          <c:min val="0"/>
        </c:scaling>
        <c:axPos val="l"/>
        <c:majorGridlines/>
        <c:numFmt formatCode="#,##0.00" sourceLinked="1"/>
        <c:tickLblPos val="nextTo"/>
        <c:crossAx val="115576192"/>
        <c:crosses val="autoZero"/>
        <c:crossBetween val="between"/>
        <c:majorUnit val="1000000"/>
      </c:valAx>
    </c:plotArea>
    <c:legend>
      <c:legendPos val="b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Plan1!$A$2:$A$4</c:f>
              <c:strCache>
                <c:ptCount val="3"/>
                <c:pt idx="0">
                  <c:v>SECRETARIA DE INFRA E HABITAÇÃO </c:v>
                </c:pt>
                <c:pt idx="1">
                  <c:v>SEC. DE EDUCAÇÃO CULTURA E ESPORTES </c:v>
                </c:pt>
                <c:pt idx="2">
                  <c:v>SECRETARIA DE SAÚDE </c:v>
                </c:pt>
              </c:strCache>
            </c:strRef>
          </c:cat>
          <c:val>
            <c:numRef>
              <c:f>Plan1!$B$2:$B$4</c:f>
              <c:numCache>
                <c:formatCode>#,##0.00</c:formatCode>
                <c:ptCount val="3"/>
                <c:pt idx="0">
                  <c:v>17913023.739999998</c:v>
                </c:pt>
                <c:pt idx="1">
                  <c:v>26131226.010000005</c:v>
                </c:pt>
                <c:pt idx="2">
                  <c:v>23890753.550000001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Plan1!$A$2:$A$4</c:f>
              <c:strCache>
                <c:ptCount val="3"/>
                <c:pt idx="0">
                  <c:v>SECRETARIA DE INFRA E HABITAÇÃO </c:v>
                </c:pt>
                <c:pt idx="1">
                  <c:v>SEC. DE EDUCAÇÃO CULTURA E ESPORTES </c:v>
                </c:pt>
                <c:pt idx="2">
                  <c:v>SECRETARIA DE SAÚDE </c:v>
                </c:pt>
              </c:strCache>
            </c:strRef>
          </c:cat>
          <c:val>
            <c:numRef>
              <c:f>Plan1!$C$2:$C$4</c:f>
              <c:numCache>
                <c:formatCode>#,##0.00</c:formatCode>
                <c:ptCount val="3"/>
                <c:pt idx="0">
                  <c:v>4942050.3199999994</c:v>
                </c:pt>
                <c:pt idx="1">
                  <c:v>8625975.5700000003</c:v>
                </c:pt>
                <c:pt idx="2">
                  <c:v>10439590.51</c:v>
                </c:pt>
              </c:numCache>
            </c:numRef>
          </c:val>
        </c:ser>
        <c:axId val="115428736"/>
        <c:axId val="115438720"/>
      </c:barChart>
      <c:catAx>
        <c:axId val="115428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438720"/>
        <c:crosses val="autoZero"/>
        <c:auto val="1"/>
        <c:lblAlgn val="ctr"/>
        <c:lblOffset val="100"/>
      </c:catAx>
      <c:valAx>
        <c:axId val="115438720"/>
        <c:scaling>
          <c:orientation val="minMax"/>
          <c:max val="27000000"/>
          <c:min val="0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428736"/>
        <c:crosses val="autoZero"/>
        <c:crossBetween val="between"/>
        <c:majorUnit val="2000000"/>
      </c:valAx>
    </c:plotArea>
    <c:legend>
      <c:legendPos val="b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26/05/2021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2708920"/>
            <a:ext cx="82804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 Quadrimestre de 2021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</a:t>
            </a: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Cortador Municipal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75656" y="40466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1075559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/>
                <a:gridCol w="1567115"/>
                <a:gridCol w="1707286"/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QUADRIMESTRE 2019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34.559.637,05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35.902.568,04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36.029.108,34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="" xmlns:p14="http://schemas.microsoft.com/office/powerpoint/2010/main" val="1200829076"/>
              </p:ext>
            </p:extLst>
          </p:nvPr>
        </p:nvGraphicFramePr>
        <p:xfrm>
          <a:off x="755576" y="3933056"/>
          <a:ext cx="75608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117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764704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</a:t>
            </a:r>
          </a:p>
          <a:p>
            <a:pPr>
              <a:buFont typeface="Arial" charset="0"/>
              <a:buNone/>
            </a:pPr>
            <a:endParaRPr lang="pt-BR" sz="5000" dirty="0" smtClean="0">
              <a:solidFill>
                <a:srgbClr val="009900"/>
              </a:solidFill>
            </a:endParaRPr>
          </a:p>
          <a:p>
            <a:pPr algn="ctr">
              <a:buFont typeface="Arial" charset="0"/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8313" y="2205038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869160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30 de Abril de 2021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49,78%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6645374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50.946.778,47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50.946.778,47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108.204.200,03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58.430.268,02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55.508.754,62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52.587.241,22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0466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27584" y="1700808"/>
          <a:ext cx="76328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1759240"/>
              </p:ext>
            </p:extLst>
          </p:nvPr>
        </p:nvGraphicFramePr>
        <p:xfrm>
          <a:off x="323528" y="1052736"/>
          <a:ext cx="8424935" cy="460851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/>
                <a:gridCol w="1656184"/>
                <a:gridCol w="1526256"/>
                <a:gridCol w="1282055"/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91.261.655,91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25.557.621,17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28,00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8.607.378,00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2.337.305,19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27,15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954.000,00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17.192.000,00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3.233.007,86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3.505.812,09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1.995.289,40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56,91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5.300.000,00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1.766.666,68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9525" marR="85725" marT="9525" marB="0" anchor="b"/>
                </a:tc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126.820.846,00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34.889.890,30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27,51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RESUMO GERAL DAS DESPESAS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4027583"/>
              </p:ext>
            </p:extLst>
          </p:nvPr>
        </p:nvGraphicFramePr>
        <p:xfrm>
          <a:off x="467544" y="980728"/>
          <a:ext cx="8208912" cy="23252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788336"/>
                <a:gridCol w="2420576"/>
              </a:tblGrid>
              <a:tr h="584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16.156.662,55</a:t>
                      </a:r>
                    </a:p>
                  </a:txBody>
                  <a:tcPr marL="9525" marR="9525" marT="9525" marB="0" anchor="b"/>
                </a:tc>
              </a:tr>
              <a:tr h="36843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14.968.718,66</a:t>
                      </a:r>
                    </a:p>
                  </a:txBody>
                  <a:tcPr marL="9525" marR="857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877.645,70</a:t>
                      </a: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42785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DAS DÍVIDAS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2.180.540,87</a:t>
                      </a: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092280" y="6309320"/>
            <a:ext cx="1872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Nota: Anexo não consolidado</a:t>
            </a:r>
            <a:endParaRPr lang="pt-BR" sz="9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1763688" y="3356992"/>
          <a:ext cx="561662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63847" y="399015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</a:t>
            </a:r>
            <a:r>
              <a:rPr lang="pt-BR" sz="2200" b="1" dirty="0">
                <a:solidFill>
                  <a:srgbClr val="009900"/>
                </a:solidFill>
              </a:rPr>
              <a:t>SECRETARIAS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3270131"/>
              </p:ext>
            </p:extLst>
          </p:nvPr>
        </p:nvGraphicFramePr>
        <p:xfrm>
          <a:off x="323528" y="2780928"/>
          <a:ext cx="8498639" cy="373397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64218"/>
                <a:gridCol w="1482770"/>
                <a:gridCol w="1454722"/>
                <a:gridCol w="1314639"/>
                <a:gridCol w="98229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2.132.200,00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440.836,95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389.496,14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20,67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1.251.400,00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310.415,66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298.326,47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24,80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1.445.500,00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548.818,81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492.311,38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37,97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PLANEJAMENTO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502.500,00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69.366.35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54.763,26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13,80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4.366.000,00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1.888.499,53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1.414.442,92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43,25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FINANÇAS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3.012.719,00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1.177.845,22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581.709,32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39,10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MEIO AMBIENTE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2.286.271,39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372.628,67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339.932,97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16,30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DESENV.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4.775.090,50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1.558.575,34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1.087.862,16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32,64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TURISMO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1.733.500,00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316.959,48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305.231,85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18,28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4.826.283,81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3.468.160,97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3.343.721,45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71,86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3.844,40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2.568,20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0,77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89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836712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Nota: No QDD as secretarias estão conforme a Lei nº 2661/2017</a:t>
            </a:r>
          </a:p>
          <a:p>
            <a:endParaRPr lang="pt-BR" sz="1600" dirty="0" smtClean="0">
              <a:solidFill>
                <a:srgbClr val="FF0000"/>
              </a:solidFill>
            </a:endParaRPr>
          </a:p>
          <a:p>
            <a:r>
              <a:rPr lang="pt-BR" sz="1600" dirty="0" smtClean="0"/>
              <a:t>Secretaria Municipal de Habitação e Desenvolvimento Social – SHDS</a:t>
            </a:r>
          </a:p>
          <a:p>
            <a:r>
              <a:rPr lang="pt-BR" sz="1600" dirty="0" smtClean="0"/>
              <a:t>Secretaria Municipal de Desenvolvimento Urbano e Logística – SMDUL</a:t>
            </a:r>
          </a:p>
          <a:p>
            <a:r>
              <a:rPr lang="pt-BR" sz="1600" dirty="0" smtClean="0"/>
              <a:t>Secretaria Municipal de Turismo e Meio Ambiente – SMTMA</a:t>
            </a:r>
          </a:p>
          <a:p>
            <a:r>
              <a:rPr lang="pt-BR" sz="1600" dirty="0" smtClean="0"/>
              <a:t>Secretaria Municipal de Educação, Cultura e de Esportes e Lazer - SMECEL</a:t>
            </a:r>
            <a:endParaRPr lang="pt-BR" sz="1600" dirty="0"/>
          </a:p>
          <a:p>
            <a:r>
              <a:rPr lang="pt-BR" sz="1600" dirty="0" smtClean="0"/>
              <a:t>Secretaria Municipal de Finanças e Planejamento - SMFP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</a:t>
            </a:r>
            <a:r>
              <a:rPr lang="pt-BR" sz="2200" b="1" dirty="0">
                <a:solidFill>
                  <a:srgbClr val="009900"/>
                </a:solidFill>
              </a:rPr>
              <a:t>SECRETARIAS </a:t>
            </a:r>
            <a:endParaRPr lang="pt-BR" sz="2200" b="1" dirty="0" smtClean="0">
              <a:solidFill>
                <a:srgbClr val="009900"/>
              </a:solidFill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323528" y="980728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0804899"/>
              </p:ext>
            </p:extLst>
          </p:nvPr>
        </p:nvGraphicFramePr>
        <p:xfrm>
          <a:off x="251520" y="2060848"/>
          <a:ext cx="8640959" cy="346138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318881"/>
                <a:gridCol w="1507601"/>
                <a:gridCol w="1479083"/>
                <a:gridCol w="1336654"/>
                <a:gridCol w="99874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17.913.023,74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4.942.050,32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3.522.859,42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27,59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26.131.226,01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8.625.975,57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6.687.228,43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33,01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23.890.753,55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10.439.590,51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9.032.456,60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43,70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150876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67.935.003,30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24.007.616,40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19.242.544,45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35,34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</a:t>
            </a:r>
            <a:r>
              <a:rPr lang="pt-BR" sz="2200" b="1" dirty="0">
                <a:solidFill>
                  <a:srgbClr val="009900"/>
                </a:solidFill>
              </a:rPr>
              <a:t>SECRETARIAS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</a:t>
            </a:r>
            <a:r>
              <a:rPr lang="pt-BR" sz="2200" b="1" dirty="0">
                <a:solidFill>
                  <a:srgbClr val="009900"/>
                </a:solidFill>
              </a:rPr>
              <a:t>SECRETARIAS </a:t>
            </a:r>
            <a:endParaRPr lang="pt-BR" sz="2200" b="1" dirty="0" smtClean="0">
              <a:solidFill>
                <a:srgbClr val="009900"/>
              </a:solidFill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323528" y="1412776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809237"/>
              </p:ext>
            </p:extLst>
          </p:nvPr>
        </p:nvGraphicFramePr>
        <p:xfrm>
          <a:off x="467544" y="773996"/>
          <a:ext cx="8136903" cy="26066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336033"/>
                <a:gridCol w="1996566"/>
                <a:gridCol w="1804304"/>
              </a:tblGrid>
              <a:tr h="60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1º QUADRIMESTRE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81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9.876.783,60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4.942.050,32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9.424.203,14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8.625.975,57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11.387.276,33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10.439.590,51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30.688.263,07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24.007.616,40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67544" y="404664"/>
            <a:ext cx="8208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COMPARATIVO 1º QUADRIMESTRE  DESPESAS 2020X2021</a:t>
            </a:r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="" xmlns:p14="http://schemas.microsoft.com/office/powerpoint/2010/main" val="3297912944"/>
              </p:ext>
            </p:extLst>
          </p:nvPr>
        </p:nvGraphicFramePr>
        <p:xfrm>
          <a:off x="1115616" y="3429000"/>
          <a:ext cx="6696744" cy="325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023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0956743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/>
                <a:gridCol w="1344278"/>
                <a:gridCol w="1318850"/>
                <a:gridCol w="1191850"/>
                <a:gridCol w="890544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8.607.378,00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2.337.305,19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2.337.305,19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27,15</a:t>
                      </a: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17.192.000,00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3.233.007,86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3.233.007,86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18,81</a:t>
                      </a: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1.651.601,54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1.408.732,69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31,16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SECRETARIAS 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="" xmlns:p14="http://schemas.microsoft.com/office/powerpoint/2010/main" val="2870281"/>
              </p:ext>
            </p:extLst>
          </p:nvPr>
        </p:nvGraphicFramePr>
        <p:xfrm>
          <a:off x="755576" y="2924944"/>
          <a:ext cx="7776864" cy="321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09540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39006"/>
              </p:ext>
            </p:extLst>
          </p:nvPr>
        </p:nvGraphicFramePr>
        <p:xfrm>
          <a:off x="539552" y="764704"/>
          <a:ext cx="8136904" cy="561662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196607"/>
                <a:gridCol w="1943058"/>
                <a:gridCol w="1997239"/>
              </a:tblGrid>
              <a:tr h="483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</a:t>
                      </a:r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MUNICIPAIS – DESPESA EMPENHADA 1º QUADRIMESTRE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2021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603.160,58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440.836,95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397.346,79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310.415,66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590.166,80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548.818,81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PLANEJAMENTO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176.296,66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69.366.35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1.660.871,59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1.888.499,53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FINANÇAS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1.551.050,92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1.177.845,22</a:t>
                      </a:r>
                    </a:p>
                  </a:txBody>
                  <a:tcPr marL="9525" marR="85725" marT="9525" marB="0" anchor="ctr"/>
                </a:tc>
              </a:tr>
              <a:tr h="3625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HABITAÇÃO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9.876.783,60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4.942.050,32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MEIO AMBIENTE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852.357,62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372.628,67</a:t>
                      </a:r>
                    </a:p>
                  </a:txBody>
                  <a:tcPr marL="9525" marR="85725" marT="9525" marB="0" anchor="ctr"/>
                </a:tc>
              </a:tr>
              <a:tr h="3605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ESPORTES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9.424.203,14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8.625.975,57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SAÚDE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11.387.276,33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10.439.590,51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DESENVOLVIMENTO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2.157.856,78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1.558.575,34</a:t>
                      </a:r>
                    </a:p>
                  </a:txBody>
                  <a:tcPr marL="9525" marR="85725" marT="9525" marB="0" anchor="ctr"/>
                </a:tc>
              </a:tr>
              <a:tr h="3352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TURISMO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518.645,92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316.959,48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2.896.898,05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3.468.160,97</a:t>
                      </a:r>
                    </a:p>
                  </a:txBody>
                  <a:tcPr marL="9525" marR="85725" marT="9525" marB="0" anchor="ctr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3.742.050,97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2.337.305,19</a:t>
                      </a:r>
                    </a:p>
                  </a:txBody>
                  <a:tcPr marL="9525" marR="9525" marT="9525" marB="0" anchor="ctr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3.152.207,32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3.233.007,86</a:t>
                      </a:r>
                    </a:p>
                  </a:txBody>
                  <a:tcPr marL="9525" marR="9525" marT="9525" marB="0" anchor="ctr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48.987.173,07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39.660.670,08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475656" y="33265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COMPARATIVO 2020/2021</a:t>
            </a:r>
            <a:endParaRPr lang="pt-BR" b="1" dirty="0">
              <a:solidFill>
                <a:srgbClr val="009900"/>
              </a:solidFill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988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539552" y="476673"/>
          <a:ext cx="813690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901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30 de Abril de 2021    </a:t>
            </a:r>
            <a:r>
              <a:rPr lang="pt-BR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55,57%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755576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4412702"/>
              </p:ext>
            </p:extLst>
          </p:nvPr>
        </p:nvGraphicFramePr>
        <p:xfrm>
          <a:off x="323528" y="980728"/>
          <a:ext cx="8496944" cy="28841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5.931.506,39</a:t>
                      </a: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4.152.054,47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3.296.253,51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55,57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907704" y="3933056"/>
          <a:ext cx="5184576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30 de Abril de 2021    </a:t>
            </a:r>
            <a:r>
              <a:rPr lang="pt-BR" sz="2800" b="1" dirty="0" smtClean="0">
                <a:solidFill>
                  <a:srgbClr val="009900"/>
                </a:solidFill>
                <a:latin typeface="Arial" charset="0"/>
              </a:rPr>
              <a:t>14,07%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4412702"/>
              </p:ext>
            </p:extLst>
          </p:nvPr>
        </p:nvGraphicFramePr>
        <p:xfrm>
          <a:off x="323528" y="1052736"/>
          <a:ext cx="8496944" cy="223456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29.571.008,42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4.160.558,11</a:t>
                      </a: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14,07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331640" y="3429000"/>
          <a:ext cx="65527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23987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30 de Abril de 2021    </a:t>
            </a:r>
            <a:r>
              <a:rPr lang="pt-BR" sz="2800" b="1" dirty="0" smtClean="0">
                <a:solidFill>
                  <a:srgbClr val="006600"/>
                </a:solidFill>
                <a:latin typeface="Arial" charset="0"/>
              </a:rPr>
              <a:t>29,94%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4412702"/>
              </p:ext>
            </p:extLst>
          </p:nvPr>
        </p:nvGraphicFramePr>
        <p:xfrm>
          <a:off x="323528" y="980728"/>
          <a:ext cx="8496944" cy="322164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29.571.008,42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4.435.651,26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8.853.205,10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4.417.553,84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29,94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619672" y="4293096"/>
          <a:ext cx="64807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  <a:endParaRPr lang="pt-BR" sz="2400" b="1" dirty="0" smtClean="0">
              <a:solidFill>
                <a:srgbClr val="009900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7055152"/>
              </p:ext>
            </p:extLst>
          </p:nvPr>
        </p:nvGraphicFramePr>
        <p:xfrm>
          <a:off x="628651" y="1628800"/>
          <a:ext cx="7886699" cy="396043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/>
                <a:gridCol w="1855974"/>
                <a:gridCol w="2175640"/>
                <a:gridCol w="1087821"/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101.021.468,00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35.926.791,37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35,56</a:t>
                      </a:r>
                    </a:p>
                  </a:txBody>
                  <a:tcPr marL="9525" marR="85725" marT="9525" marB="0" anchor="b"/>
                </a:tc>
              </a:tr>
              <a:tr h="55995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8.602.378,00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3.156.071,22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36,69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17.192.000,00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5.122.462,27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29,79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311.785,48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126.820.846,00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44.517.110,34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35,10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388" y="638423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="" xmlns:p14="http://schemas.microsoft.com/office/powerpoint/2010/main" val="923159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388" y="638423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="" xmlns:p14="http://schemas.microsoft.com/office/powerpoint/2010/main" val="775556519"/>
              </p:ext>
            </p:extLst>
          </p:nvPr>
        </p:nvGraphicFramePr>
        <p:xfrm>
          <a:off x="802235" y="908720"/>
          <a:ext cx="76706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7118481"/>
              </p:ext>
            </p:extLst>
          </p:nvPr>
        </p:nvGraphicFramePr>
        <p:xfrm>
          <a:off x="467544" y="962296"/>
          <a:ext cx="8352927" cy="52565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04650"/>
                <a:gridCol w="1322046"/>
                <a:gridCol w="1261953"/>
                <a:gridCol w="1382139"/>
                <a:gridCol w="1382139"/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  <a:p>
                      <a:pPr algn="ctr" rtl="0" fontAlgn="ctr"/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274.393,13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274.293,13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2.942.626,89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2.942.626,89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1.450.977,00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784.003,83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784.003,83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402.788,05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402.788,05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818.604,17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818.604,17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33,82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DE MELHORIA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93.167,14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93.167,14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16.725.977,00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5.315.583,21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5.315.583,21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31,78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0316" y="476672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8344678"/>
              </p:ext>
            </p:extLst>
          </p:nvPr>
        </p:nvGraphicFramePr>
        <p:xfrm>
          <a:off x="395536" y="1268760"/>
          <a:ext cx="8352927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04650"/>
                <a:gridCol w="1322046"/>
                <a:gridCol w="1261953"/>
                <a:gridCol w="1382139"/>
                <a:gridCol w="1382139"/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  <a:p>
                      <a:pPr algn="ctr" rtl="0" fontAlgn="ctr"/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24.721.600,00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8.525.546,60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8.858,546,60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34,49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742.400,00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161.285,20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161.285,20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1.753.949,00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1.753.949,00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460.375,60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460.375,60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0553" y="638046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=""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50316" y="548680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6799322"/>
              </p:ext>
            </p:extLst>
          </p:nvPr>
        </p:nvGraphicFramePr>
        <p:xfrm>
          <a:off x="395536" y="1466708"/>
          <a:ext cx="8352927" cy="399602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04650"/>
                <a:gridCol w="1322046"/>
                <a:gridCol w="1261953"/>
                <a:gridCol w="1382139"/>
                <a:gridCol w="1382139"/>
              </a:tblGrid>
              <a:tr h="6749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  <a:p>
                      <a:pPr algn="ctr" rtl="0" fontAlgn="ctr"/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27.753.600,00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9.014.549,18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9.014.549,18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2.284.155,90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2.284.155,90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63,45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965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146.221,72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146.221,72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3680" y="640747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123731" y="404664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9575589"/>
              </p:ext>
            </p:extLst>
          </p:nvPr>
        </p:nvGraphicFramePr>
        <p:xfrm>
          <a:off x="323528" y="1052737"/>
          <a:ext cx="8352927" cy="429693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68352"/>
                <a:gridCol w="1158344"/>
                <a:gridCol w="1261953"/>
                <a:gridCol w="1382139"/>
                <a:gridCol w="1382139"/>
              </a:tblGrid>
              <a:tr h="652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  <a:p>
                      <a:pPr algn="ctr" rtl="0" fontAlgn="ctr"/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173.035,71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173.035,71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RESCURSOS DO SISTEMA ÚNICO DE SAÚDE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SUS – REPASSE FUNDO A FUNDO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FINANCEIRA DO ICMS – DESONERAÇÃO – LC 87/96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219.200,00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6.092,74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6.092,74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519264" y="6237312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Nota: Demonstrativo detalhado pode ser conferido no Portal da Transparência.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   Acumulada últimos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1886077"/>
              </p:ext>
            </p:extLst>
          </p:nvPr>
        </p:nvGraphicFramePr>
        <p:xfrm>
          <a:off x="272310" y="1124446"/>
          <a:ext cx="8599379" cy="1632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/>
                <a:gridCol w="1308222"/>
                <a:gridCol w="1308222"/>
                <a:gridCol w="1221007"/>
                <a:gridCol w="1308222"/>
                <a:gridCol w="1308222"/>
                <a:gridCol w="1308222"/>
              </a:tblGrid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Jan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Mar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Mai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Jun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9.208.440,30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8.271.810,95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8.386.289,59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8.693.096,21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8.081.938,15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9.317.841,21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9.853.578,98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10.067.529,32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8.593.085,82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7.388.373,92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7.292.730,14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9.740.279,06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Jul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Ago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Set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Out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Dez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10.096.606,33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8.528.984,13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7.638.903,72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10.317.109,92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8.351.542,05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11.957.397,23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12.312.204,63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9.086.084,63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9.957.135,74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  9.445.564,42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   10.558.510,89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11.902.931,73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="" xmlns:p14="http://schemas.microsoft.com/office/powerpoint/2010/main" val="1574508145"/>
              </p:ext>
            </p:extLst>
          </p:nvPr>
        </p:nvGraphicFramePr>
        <p:xfrm>
          <a:off x="457200" y="2852936"/>
          <a:ext cx="8229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8489</TotalTime>
  <Words>1632</Words>
  <Application>Microsoft Office PowerPoint</Application>
  <PresentationFormat>Apresentação na tela (4:3)</PresentationFormat>
  <Paragraphs>675</Paragraphs>
  <Slides>30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     RECEITA POR CATEGORIA ECONÔMICA</vt:lpstr>
      <vt:lpstr>Slide 5</vt:lpstr>
      <vt:lpstr>Slide 6</vt:lpstr>
      <vt:lpstr>Slide 7</vt:lpstr>
      <vt:lpstr>Slide 8</vt:lpstr>
      <vt:lpstr>RCL    Acumulada últimos 12 meses</vt:lpstr>
      <vt:lpstr>Slide 10</vt:lpstr>
      <vt:lpstr>Slide 11</vt:lpstr>
      <vt:lpstr>Slide 12</vt:lpstr>
      <vt:lpstr>Slide 13</vt:lpstr>
      <vt:lpstr>DESPESA POR CATEGORIA ECONÔMICA</vt:lpstr>
      <vt:lpstr>RESUMO GERAL DAS DESPESAS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Mirian.Nacli</cp:lastModifiedBy>
  <cp:revision>1078</cp:revision>
  <cp:lastPrinted>2019-02-20T13:38:35Z</cp:lastPrinted>
  <dcterms:modified xsi:type="dcterms:W3CDTF">2021-05-26T14:13:09Z</dcterms:modified>
</cp:coreProperties>
</file>