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6"/>
  </p:notesMasterIdLst>
  <p:handoutMasterIdLst>
    <p:handoutMasterId r:id="rId27"/>
  </p:handoutMasterIdLst>
  <p:sldIdLst>
    <p:sldId id="376" r:id="rId2"/>
    <p:sldId id="441" r:id="rId3"/>
    <p:sldId id="474" r:id="rId4"/>
    <p:sldId id="440" r:id="rId5"/>
    <p:sldId id="346" r:id="rId6"/>
    <p:sldId id="422" r:id="rId7"/>
    <p:sldId id="444" r:id="rId8"/>
    <p:sldId id="475" r:id="rId9"/>
    <p:sldId id="449" r:id="rId10"/>
    <p:sldId id="450" r:id="rId11"/>
    <p:sldId id="465" r:id="rId12"/>
    <p:sldId id="445" r:id="rId13"/>
    <p:sldId id="382" r:id="rId14"/>
    <p:sldId id="424" r:id="rId15"/>
    <p:sldId id="463" r:id="rId16"/>
    <p:sldId id="464" r:id="rId17"/>
    <p:sldId id="473" r:id="rId18"/>
    <p:sldId id="451" r:id="rId19"/>
    <p:sldId id="452" r:id="rId20"/>
    <p:sldId id="453" r:id="rId21"/>
    <p:sldId id="454" r:id="rId22"/>
    <p:sldId id="455" r:id="rId23"/>
    <p:sldId id="456" r:id="rId24"/>
    <p:sldId id="372" r:id="rId25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4570"/>
  </p:normalViewPr>
  <p:slideViewPr>
    <p:cSldViewPr>
      <p:cViewPr varScale="1">
        <p:scale>
          <a:sx n="68" d="100"/>
          <a:sy n="68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Plan8!$B$1</c:f>
              <c:strCache>
                <c:ptCount val="1"/>
                <c:pt idx="0">
                  <c:v>ORÇADA </c:v>
                </c:pt>
              </c:strCache>
            </c:strRef>
          </c:tx>
          <c:invertIfNegative val="0"/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Plan8!$B$2:$B$4</c:f>
              <c:numCache>
                <c:formatCode>#,##0.00</c:formatCode>
                <c:ptCount val="3"/>
                <c:pt idx="0">
                  <c:v>125950020</c:v>
                </c:pt>
                <c:pt idx="1">
                  <c:v>9695000</c:v>
                </c:pt>
                <c:pt idx="2">
                  <c:v>20363614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6-47AF-8CC3-2599ED677480}"/>
            </c:ext>
          </c:extLst>
        </c:ser>
        <c:ser>
          <c:idx val="1"/>
          <c:order val="1"/>
          <c:tx>
            <c:strRef>
              <c:f>Plan8!$C$1</c:f>
              <c:strCache>
                <c:ptCount val="1"/>
                <c:pt idx="0">
                  <c:v>ARRECADADA ATÉ O PERÍODO</c:v>
                </c:pt>
              </c:strCache>
            </c:strRef>
          </c:tx>
          <c:invertIfNegative val="0"/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Plan8!$C$2:$C$4</c:f>
              <c:numCache>
                <c:formatCode>#,##0.00</c:formatCode>
                <c:ptCount val="3"/>
                <c:pt idx="0">
                  <c:v>46827623.110000007</c:v>
                </c:pt>
                <c:pt idx="1">
                  <c:v>3509360.51</c:v>
                </c:pt>
                <c:pt idx="2">
                  <c:v>8256899.3400000008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B6-47AF-8CC3-2599ED677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66048"/>
        <c:axId val="111558656"/>
      </c:barChart>
      <c:catAx>
        <c:axId val="11126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11558656"/>
        <c:crosses val="autoZero"/>
        <c:auto val="1"/>
        <c:lblAlgn val="ctr"/>
        <c:lblOffset val="100"/>
        <c:noMultiLvlLbl val="0"/>
      </c:catAx>
      <c:valAx>
        <c:axId val="1115586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112660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Planilha1!$A$2</c:f>
              <c:strCache>
                <c:ptCount val="1"/>
                <c:pt idx="0">
                  <c:v>RECEITA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Planilha1!$B$1:$C$1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Planilha1!$B$2:$C$2</c:f>
              <c:numCache>
                <c:formatCode>#,##0.00</c:formatCode>
                <c:ptCount val="2"/>
                <c:pt idx="0">
                  <c:v>46347907.490000002</c:v>
                </c:pt>
                <c:pt idx="1">
                  <c:v>51066230.720000006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2-44D6-A08F-88502FB324B0}"/>
            </c:ext>
          </c:extLst>
        </c:ser>
        <c:ser>
          <c:idx val="1"/>
          <c:order val="1"/>
          <c:tx>
            <c:strRef>
              <c:f>Planilha1!$A$3</c:f>
              <c:strCache>
                <c:ptCount val="1"/>
                <c:pt idx="0">
                  <c:v>DESPESA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Planilha1!$B$1:$C$1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Planilha1!$B$3:$C$3</c:f>
              <c:numCache>
                <c:formatCode>#,##0.00</c:formatCode>
                <c:ptCount val="2"/>
                <c:pt idx="0">
                  <c:v>36277789.980000004</c:v>
                </c:pt>
                <c:pt idx="1">
                  <c:v>47243909.960000001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62-44D6-A08F-88502FB32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079232"/>
        <c:axId val="114080768"/>
        <c:axId val="0"/>
      </c:bar3DChart>
      <c:catAx>
        <c:axId val="11407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4080768"/>
        <c:crosses val="autoZero"/>
        <c:auto val="1"/>
        <c:lblAlgn val="ctr"/>
        <c:lblOffset val="100"/>
        <c:noMultiLvlLbl val="0"/>
      </c:catAx>
      <c:valAx>
        <c:axId val="11408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407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Plan4!$B$1</c:f>
              <c:strCache>
                <c:ptCount val="1"/>
                <c:pt idx="0">
                  <c:v>Pessoal</c:v>
                </c:pt>
              </c:strCache>
            </c:strRef>
          </c:tx>
          <c:cat>
            <c:numRef>
              <c:f>Plan4!$A$2:$A$13</c:f>
              <c:numCache>
                <c:formatCode>mmm\-yy</c:formatCode>
                <c:ptCount val="12"/>
                <c:pt idx="0">
                  <c:v>44682</c:v>
                </c:pt>
                <c:pt idx="1">
                  <c:v>44713</c:v>
                </c:pt>
                <c:pt idx="2">
                  <c:v>44743</c:v>
                </c:pt>
                <c:pt idx="3">
                  <c:v>44774</c:v>
                </c:pt>
                <c:pt idx="4">
                  <c:v>44805</c:v>
                </c:pt>
                <c:pt idx="5">
                  <c:v>44835</c:v>
                </c:pt>
                <c:pt idx="6">
                  <c:v>44866</c:v>
                </c:pt>
                <c:pt idx="7">
                  <c:v>44896</c:v>
                </c:pt>
                <c:pt idx="8">
                  <c:v>44927</c:v>
                </c:pt>
                <c:pt idx="9">
                  <c:v>44958</c:v>
                </c:pt>
                <c:pt idx="10">
                  <c:v>44986</c:v>
                </c:pt>
                <c:pt idx="11">
                  <c:v>45017</c:v>
                </c:pt>
              </c:numCache>
            </c:numRef>
          </c:cat>
          <c:val>
            <c:numRef>
              <c:f>Plan4!$B$2:$B$13</c:f>
              <c:numCache>
                <c:formatCode>_-"R$"* #,##0.00_-;\-"R$"* #,##0.00_-;_-"R$"* "-"??_-;_-@_-</c:formatCode>
                <c:ptCount val="12"/>
                <c:pt idx="0">
                  <c:v>5247957.1400000006</c:v>
                </c:pt>
                <c:pt idx="1">
                  <c:v>5500959.7000000002</c:v>
                </c:pt>
                <c:pt idx="2">
                  <c:v>7172833.5600000005</c:v>
                </c:pt>
                <c:pt idx="3">
                  <c:v>5351356.7700000005</c:v>
                </c:pt>
                <c:pt idx="4">
                  <c:v>5371003.6099999994</c:v>
                </c:pt>
                <c:pt idx="5">
                  <c:v>5234487.9400000004</c:v>
                </c:pt>
                <c:pt idx="6">
                  <c:v>5618344.9700000007</c:v>
                </c:pt>
                <c:pt idx="7">
                  <c:v>7992492.9900000002</c:v>
                </c:pt>
                <c:pt idx="8">
                  <c:v>5338131.91</c:v>
                </c:pt>
                <c:pt idx="9">
                  <c:v>5512318.8700000001</c:v>
                </c:pt>
                <c:pt idx="10">
                  <c:v>5888735.6800000006</c:v>
                </c:pt>
                <c:pt idx="11">
                  <c:v>6230496.4900000002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1C-416D-BB21-6E7B5D217E07}"/>
            </c:ext>
          </c:extLst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RCL</c:v>
                </c:pt>
              </c:strCache>
            </c:strRef>
          </c:tx>
          <c:cat>
            <c:numRef>
              <c:f>Plan4!$A$2:$A$13</c:f>
              <c:numCache>
                <c:formatCode>mmm\-yy</c:formatCode>
                <c:ptCount val="12"/>
                <c:pt idx="0">
                  <c:v>44682</c:v>
                </c:pt>
                <c:pt idx="1">
                  <c:v>44713</c:v>
                </c:pt>
                <c:pt idx="2">
                  <c:v>44743</c:v>
                </c:pt>
                <c:pt idx="3">
                  <c:v>44774</c:v>
                </c:pt>
                <c:pt idx="4">
                  <c:v>44805</c:v>
                </c:pt>
                <c:pt idx="5">
                  <c:v>44835</c:v>
                </c:pt>
                <c:pt idx="6">
                  <c:v>44866</c:v>
                </c:pt>
                <c:pt idx="7">
                  <c:v>44896</c:v>
                </c:pt>
                <c:pt idx="8">
                  <c:v>44927</c:v>
                </c:pt>
                <c:pt idx="9">
                  <c:v>44958</c:v>
                </c:pt>
                <c:pt idx="10">
                  <c:v>44986</c:v>
                </c:pt>
                <c:pt idx="11">
                  <c:v>45017</c:v>
                </c:pt>
              </c:numCache>
            </c:numRef>
          </c:cat>
          <c:val>
            <c:numRef>
              <c:f>Plan4!$C$2:$C$13</c:f>
              <c:numCache>
                <c:formatCode>_-"R$"* #,##0.00_-;\-"R$"* #,##0.00_-;_-"R$"* "-"??_-;_-@_-</c:formatCode>
                <c:ptCount val="12"/>
                <c:pt idx="0">
                  <c:v>12668536.140000001</c:v>
                </c:pt>
                <c:pt idx="1">
                  <c:v>12320755.1</c:v>
                </c:pt>
                <c:pt idx="2">
                  <c:v>13654047.43</c:v>
                </c:pt>
                <c:pt idx="3">
                  <c:v>11880048.220000001</c:v>
                </c:pt>
                <c:pt idx="4">
                  <c:v>10399108.17</c:v>
                </c:pt>
                <c:pt idx="5">
                  <c:v>11691833.99</c:v>
                </c:pt>
                <c:pt idx="6">
                  <c:v>11033408.02</c:v>
                </c:pt>
                <c:pt idx="7">
                  <c:v>13884906.68</c:v>
                </c:pt>
                <c:pt idx="8">
                  <c:v>12713262.239999998</c:v>
                </c:pt>
                <c:pt idx="9">
                  <c:v>11967162.17</c:v>
                </c:pt>
                <c:pt idx="10">
                  <c:v>11493104.58</c:v>
                </c:pt>
                <c:pt idx="11">
                  <c:v>10654094.119999997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1C-416D-BB21-6E7B5D217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607808"/>
        <c:axId val="113609344"/>
      </c:lineChart>
      <c:dateAx>
        <c:axId val="1136078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3609344"/>
        <c:crosses val="autoZero"/>
        <c:auto val="1"/>
        <c:lblOffset val="100"/>
        <c:baseTimeUnit val="months"/>
      </c:dateAx>
      <c:valAx>
        <c:axId val="113609344"/>
        <c:scaling>
          <c:orientation val="minMax"/>
        </c:scaling>
        <c:delete val="0"/>
        <c:axPos val="l"/>
        <c:majorGridlines/>
        <c:numFmt formatCode="_-&quot;R$&quot;* #,##0.00_-;\-&quot;R$&quot;* #,##0.00_-;_-&quot;R$&quot;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136078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237440"/>
        <c:axId val="114238976"/>
      </c:barChart>
      <c:catAx>
        <c:axId val="114237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238976"/>
        <c:crosses val="autoZero"/>
        <c:auto val="1"/>
        <c:lblAlgn val="ctr"/>
        <c:lblOffset val="100"/>
        <c:noMultiLvlLbl val="0"/>
      </c:catAx>
      <c:valAx>
        <c:axId val="11423897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14237440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241920"/>
        <c:axId val="114254976"/>
      </c:barChart>
      <c:catAx>
        <c:axId val="11424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254976"/>
        <c:crosses val="autoZero"/>
        <c:auto val="1"/>
        <c:lblAlgn val="ctr"/>
        <c:lblOffset val="100"/>
        <c:noMultiLvlLbl val="0"/>
      </c:catAx>
      <c:valAx>
        <c:axId val="11425497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14241920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INICIAL</c:v>
                </c:pt>
              </c:strCache>
            </c:strRef>
          </c:tx>
          <c:invertIfNegative val="0"/>
          <c:cat>
            <c:strRef>
              <c:f>Plan1!$A$2:$A$13</c:f>
              <c:strCache>
                <c:ptCount val="12"/>
                <c:pt idx="0">
                  <c:v>SECRETARIA DE GOVERNO </c:v>
                </c:pt>
                <c:pt idx="1">
                  <c:v>SEC.DE COMUNICAÇÃO SOCIAL </c:v>
                </c:pt>
                <c:pt idx="2">
                  <c:v>SEC. DE NEGOCIOS JURIDICOS </c:v>
                </c:pt>
                <c:pt idx="3">
                  <c:v>SEC. DE FINANÇAS E PLANEJ. </c:v>
                </c:pt>
                <c:pt idx="4">
                  <c:v>SEC. DE ADM E REC. HUMANOS </c:v>
                </c:pt>
                <c:pt idx="5">
                  <c:v>SEC. DESENV ECONOMICO E AGROP. </c:v>
                </c:pt>
                <c:pt idx="6">
                  <c:v>SEC TURISMO E MEIO AMBIENTE </c:v>
                </c:pt>
                <c:pt idx="7">
                  <c:v>SEC. HABITAÇÃO E DESENV SOCIAL </c:v>
                </c:pt>
                <c:pt idx="8">
                  <c:v>ENCARGOS GERAIS DO MUNICÍPIO </c:v>
                </c:pt>
                <c:pt idx="9">
                  <c:v>DEFESA CIVIL </c:v>
                </c:pt>
                <c:pt idx="10">
                  <c:v>RESERVA DE CONTINGÊNCIA </c:v>
                </c:pt>
                <c:pt idx="11">
                  <c:v>LEGISLATIVO </c:v>
                </c:pt>
              </c:strCache>
            </c:strRef>
          </c:cat>
          <c:val>
            <c:numRef>
              <c:f>Plan1!$B$2:$B$13</c:f>
              <c:numCache>
                <c:formatCode>#,##0.00</c:formatCode>
                <c:ptCount val="12"/>
                <c:pt idx="0">
                  <c:v>2197500</c:v>
                </c:pt>
                <c:pt idx="1">
                  <c:v>1334200</c:v>
                </c:pt>
                <c:pt idx="2">
                  <c:v>1739200</c:v>
                </c:pt>
                <c:pt idx="3">
                  <c:v>3470000</c:v>
                </c:pt>
                <c:pt idx="4">
                  <c:v>8394310</c:v>
                </c:pt>
                <c:pt idx="5">
                  <c:v>1225000</c:v>
                </c:pt>
                <c:pt idx="6">
                  <c:v>5409000</c:v>
                </c:pt>
                <c:pt idx="7">
                  <c:v>4973000</c:v>
                </c:pt>
                <c:pt idx="8">
                  <c:v>8555562.7199999988</c:v>
                </c:pt>
                <c:pt idx="9">
                  <c:v>70000</c:v>
                </c:pt>
                <c:pt idx="10">
                  <c:v>1400000</c:v>
                </c:pt>
                <c:pt idx="11">
                  <c:v>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4-48AD-AA51-7FD9B1912196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EMPENHADA</c:v>
                </c:pt>
              </c:strCache>
            </c:strRef>
          </c:tx>
          <c:invertIfNegative val="0"/>
          <c:cat>
            <c:strRef>
              <c:f>Plan1!$A$2:$A$13</c:f>
              <c:strCache>
                <c:ptCount val="12"/>
                <c:pt idx="0">
                  <c:v>SECRETARIA DE GOVERNO </c:v>
                </c:pt>
                <c:pt idx="1">
                  <c:v>SEC.DE COMUNICAÇÃO SOCIAL </c:v>
                </c:pt>
                <c:pt idx="2">
                  <c:v>SEC. DE NEGOCIOS JURIDICOS </c:v>
                </c:pt>
                <c:pt idx="3">
                  <c:v>SEC. DE FINANÇAS E PLANEJ. </c:v>
                </c:pt>
                <c:pt idx="4">
                  <c:v>SEC. DE ADM E REC. HUMANOS </c:v>
                </c:pt>
                <c:pt idx="5">
                  <c:v>SEC. DESENV ECONOMICO E AGROP. </c:v>
                </c:pt>
                <c:pt idx="6">
                  <c:v>SEC TURISMO E MEIO AMBIENTE </c:v>
                </c:pt>
                <c:pt idx="7">
                  <c:v>SEC. HABITAÇÃO E DESENV SOCIAL </c:v>
                </c:pt>
                <c:pt idx="8">
                  <c:v>ENCARGOS GERAIS DO MUNICÍPIO </c:v>
                </c:pt>
                <c:pt idx="9">
                  <c:v>DEFESA CIVIL </c:v>
                </c:pt>
                <c:pt idx="10">
                  <c:v>RESERVA DE CONTINGÊNCIA </c:v>
                </c:pt>
                <c:pt idx="11">
                  <c:v>LEGISLATIVO </c:v>
                </c:pt>
              </c:strCache>
            </c:strRef>
          </c:cat>
          <c:val>
            <c:numRef>
              <c:f>Plan1!$C$2:$C$13</c:f>
              <c:numCache>
                <c:formatCode>#,##0.00</c:formatCode>
                <c:ptCount val="12"/>
                <c:pt idx="0">
                  <c:v>570372.75</c:v>
                </c:pt>
                <c:pt idx="1">
                  <c:v>706668.98</c:v>
                </c:pt>
                <c:pt idx="2">
                  <c:v>817210.52</c:v>
                </c:pt>
                <c:pt idx="3">
                  <c:v>1976436.22</c:v>
                </c:pt>
                <c:pt idx="4">
                  <c:v>1914165.45</c:v>
                </c:pt>
                <c:pt idx="5">
                  <c:v>586060.65</c:v>
                </c:pt>
                <c:pt idx="6">
                  <c:v>3020928.55</c:v>
                </c:pt>
                <c:pt idx="7">
                  <c:v>2312754.8899999997</c:v>
                </c:pt>
                <c:pt idx="8">
                  <c:v>5579894.0900000008</c:v>
                </c:pt>
                <c:pt idx="9">
                  <c:v>4030</c:v>
                </c:pt>
                <c:pt idx="10" formatCode="General">
                  <c:v>0</c:v>
                </c:pt>
                <c:pt idx="11">
                  <c:v>2916666.65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D4-48AD-AA51-7FD9B1912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102272"/>
        <c:axId val="114103808"/>
      </c:barChart>
      <c:catAx>
        <c:axId val="114102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4103808"/>
        <c:crosses val="autoZero"/>
        <c:auto val="1"/>
        <c:lblAlgn val="ctr"/>
        <c:lblOffset val="100"/>
        <c:noMultiLvlLbl val="0"/>
      </c:catAx>
      <c:valAx>
        <c:axId val="1141038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14102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INICIAL</c:v>
          </c:tx>
          <c:invertIfNegative val="0"/>
          <c:cat>
            <c:strRef>
              <c:f>Plan6!$A$2:$A$4</c:f>
              <c:strCache>
                <c:ptCount val="3"/>
                <c:pt idx="0">
                  <c:v>SEC. DESENVOL. URBANO E LOGIST.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Plan6!$B$2:$B$4</c:f>
              <c:numCache>
                <c:formatCode>#,##0.00</c:formatCode>
                <c:ptCount val="3"/>
                <c:pt idx="0">
                  <c:v>17774601</c:v>
                </c:pt>
                <c:pt idx="1">
                  <c:v>37153297.25</c:v>
                </c:pt>
                <c:pt idx="2">
                  <c:v>25504349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A-42CD-8A2D-E3AF804C5E75}"/>
            </c:ext>
          </c:extLst>
        </c:ser>
        <c:ser>
          <c:idx val="1"/>
          <c:order val="1"/>
          <c:tx>
            <c:v>EMPENHADA</c:v>
          </c:tx>
          <c:invertIfNegative val="0"/>
          <c:cat>
            <c:strRef>
              <c:f>Plan6!$A$2:$A$4</c:f>
              <c:strCache>
                <c:ptCount val="3"/>
                <c:pt idx="0">
                  <c:v>SEC. DESENVOL. URBANO E LOGIST.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Plan6!$C$2:$C$4</c:f>
              <c:numCache>
                <c:formatCode>#,##0.00</c:formatCode>
                <c:ptCount val="3"/>
                <c:pt idx="0">
                  <c:v>21089189.73</c:v>
                </c:pt>
                <c:pt idx="1">
                  <c:v>16600452.729999999</c:v>
                </c:pt>
                <c:pt idx="2">
                  <c:v>14664752.48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AA-42CD-8A2D-E3AF804C5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146688"/>
        <c:axId val="114148480"/>
      </c:barChart>
      <c:catAx>
        <c:axId val="11414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4148480"/>
        <c:crosses val="autoZero"/>
        <c:auto val="1"/>
        <c:lblAlgn val="ctr"/>
        <c:lblOffset val="100"/>
        <c:noMultiLvlLbl val="0"/>
      </c:catAx>
      <c:valAx>
        <c:axId val="114148480"/>
        <c:scaling>
          <c:orientation val="minMax"/>
          <c:max val="400000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4146688"/>
        <c:crosses val="autoZero"/>
        <c:crossBetween val="between"/>
        <c:majorUnit val="5000000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Plan4!$B$1</c:f>
              <c:strCache>
                <c:ptCount val="1"/>
                <c:pt idx="0">
                  <c:v>ORÇADA </c:v>
                </c:pt>
              </c:strCache>
            </c:strRef>
          </c:tx>
          <c:invertIfNegative val="0"/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Plan4!$B$2:$B$4</c:f>
              <c:numCache>
                <c:formatCode>#,##0.00</c:formatCode>
                <c:ptCount val="3"/>
                <c:pt idx="0">
                  <c:v>9700000</c:v>
                </c:pt>
                <c:pt idx="1">
                  <c:v>20363614</c:v>
                </c:pt>
                <c:pt idx="2">
                  <c:v>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A-4D5A-A11E-F31A748DBF6A}"/>
            </c:ext>
          </c:extLst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EMPENHADA </c:v>
                </c:pt>
              </c:strCache>
            </c:strRef>
          </c:tx>
          <c:invertIfNegative val="0"/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Plan4!$C$2:$C$4</c:f>
              <c:numCache>
                <c:formatCode>#,##0.00</c:formatCode>
                <c:ptCount val="3"/>
                <c:pt idx="0">
                  <c:v>4067296.53</c:v>
                </c:pt>
                <c:pt idx="1">
                  <c:v>8256899.3400000008</c:v>
                </c:pt>
                <c:pt idx="2">
                  <c:v>2916666.65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BA-4D5A-A11E-F31A748DB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961216"/>
        <c:axId val="115983488"/>
      </c:barChart>
      <c:catAx>
        <c:axId val="11596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983488"/>
        <c:crosses val="autoZero"/>
        <c:auto val="1"/>
        <c:lblAlgn val="ctr"/>
        <c:lblOffset val="100"/>
        <c:noMultiLvlLbl val="0"/>
      </c:catAx>
      <c:valAx>
        <c:axId val="1159834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96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B9EE5A-E966-4B6E-AC50-4A59BBA31BA5}" type="datetimeFigureOut">
              <a:rPr lang="pt-BR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6BF93A-3C24-4610-BF1E-0BAF2E5A53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74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90E8E6-4B26-466E-B399-018055E1B9A6}" type="datetimeFigureOut">
              <a:rPr lang="pt-BR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2" rIns="90982" bIns="45492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82" tIns="45492" rIns="90982" bIns="4549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1B8C78-9335-43F9-9631-60EF99491E5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9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7" tIns="45490" rIns="90977" bIns="4549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7412" name="Espaço Reservado para Número de Slide 3"/>
          <p:cNvSpPr txBox="1">
            <a:spLocks noGrp="1"/>
          </p:cNvSpPr>
          <p:nvPr/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90" rIns="90977" bIns="4549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7CC20BC-A8A6-4C77-8067-688E05FDF3D6}" type="slidenum">
              <a:rPr lang="pt-BR" sz="1200"/>
              <a:pPr algn="r" eaLnBrk="1" hangingPunct="1"/>
              <a:t>1</a:t>
            </a:fld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36997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61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230" indent="-284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27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18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09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00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91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827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6738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138FFE-550E-494C-9494-A735E3995378}" type="slidenum">
              <a:rPr lang="pt-BR" smtClean="0"/>
              <a:pPr eaLnBrk="1" hangingPunct="1">
                <a:defRPr/>
              </a:pPr>
              <a:t>5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8906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40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31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D6B3-7F35-416E-901B-AF13AC667C18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E851-CB7C-43D0-8EB6-B7DE039A99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76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169ED-B561-4435-8737-89C8E4D7FB11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7918-60AB-4648-8FA9-630AE9150C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4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0514-2F38-48B3-B210-0CEDF40B2698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E747-7E07-4DAF-B3DE-5144355B5C2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4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52013-7417-41E7-9016-CD4A4FDF7D51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26A0-40FD-47B7-91D2-7CFAECC7A78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3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A51F0-EB3E-4E1B-AC51-B9B0E791F444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AD9A-B3D2-4C98-9D51-B9E7D13EEE4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2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BAF9C-9AB5-4953-B2A5-53F623C77869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F451-485C-4D02-ABFA-AF883DD8A5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0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34AF2-950B-4BB2-8F0D-6B83C1F56CAB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6643-A2E2-4638-9D7B-5535BD9252F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0CD-5804-492D-B07E-A48F1DF2C0D3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4752F-A2BA-4943-AAC9-DA7A635A3D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059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F0087-0236-4631-A3CD-9B1F543343A5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26056-6AAB-464B-B378-1B336CF07C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4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6B75-58EC-42C0-B568-B97A6808D03B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1865-2FD8-49F9-A108-FA59A51D4C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16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729E3-A011-4E4B-AC17-F4611A8F920B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66E5-BF48-46BE-9027-769AA08D6F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169E6-3665-4FE3-A90E-2DDE7A368C6F}" type="datetimeFigureOut">
              <a:rPr lang="pt-BR" smtClean="0"/>
              <a:pPr>
                <a:defRPr/>
              </a:pPr>
              <a:t>29/05/2023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1F3A-5FD1-4AE7-9D71-8FB51EBDBFC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06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jaguariaiva.pr.gov.br/transparenci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1" name="Picture 4" descr="SEFIN"/>
          <p:cNvSpPr>
            <a:spLocks noChangeAspect="1" noChangeArrowheads="1"/>
          </p:cNvSpPr>
          <p:nvPr/>
        </p:nvSpPr>
        <p:spPr bwMode="auto">
          <a:xfrm>
            <a:off x="1116013" y="2708920"/>
            <a:ext cx="6985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40" y="692696"/>
            <a:ext cx="1227975" cy="1120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2276872"/>
            <a:ext cx="82804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sz="3200" dirty="0">
              <a:solidFill>
                <a:srgbClr val="00660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6600"/>
                </a:solidFill>
              </a:rPr>
              <a:t>I Quadrimestre de 2023</a:t>
            </a:r>
            <a:endParaRPr lang="pt-BR" sz="3200" b="1" dirty="0">
              <a:solidFill>
                <a:srgbClr val="006600"/>
              </a:solidFill>
            </a:endParaRPr>
          </a:p>
          <a:p>
            <a:pPr algn="ctr"/>
            <a:endParaRPr lang="pt-BR" sz="3200" b="1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Bruna Silva Miranda </a:t>
            </a:r>
            <a:r>
              <a:rPr lang="pt-BR" sz="1400" b="1" dirty="0" err="1" smtClean="0">
                <a:solidFill>
                  <a:srgbClr val="006600"/>
                </a:solidFill>
              </a:rPr>
              <a:t>Zivigicoski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Secretária Municipal de Finanças e Planejamento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Sandro Paulo Carneiro</a:t>
            </a:r>
            <a:endParaRPr lang="pt-BR" sz="1400" b="1" dirty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Contador Municipal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Edson da Silva </a:t>
            </a:r>
            <a:r>
              <a:rPr lang="pt-BR" sz="1400" b="1" dirty="0" err="1" smtClean="0">
                <a:solidFill>
                  <a:srgbClr val="006600"/>
                </a:solidFill>
              </a:rPr>
              <a:t>Naizer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Controle Interno</a:t>
            </a:r>
            <a:endParaRPr lang="pt-BR" sz="1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5696" y="764704"/>
            <a:ext cx="72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rgbClr val="006600"/>
                </a:solidFill>
              </a:rPr>
              <a:t>MUNICÍPIO DE JAGUARIAÍVA</a:t>
            </a:r>
          </a:p>
          <a:p>
            <a:pPr algn="ctr"/>
            <a:r>
              <a:rPr lang="pt-BR" sz="2400" dirty="0" smtClean="0">
                <a:solidFill>
                  <a:srgbClr val="006600"/>
                </a:solidFill>
              </a:rPr>
              <a:t>Secretaria Municipal de Finanças e Planejamento</a:t>
            </a:r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 COM PESSOAL ACUMULADA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418580"/>
              </p:ext>
            </p:extLst>
          </p:nvPr>
        </p:nvGraphicFramePr>
        <p:xfrm>
          <a:off x="323528" y="764704"/>
          <a:ext cx="8496944" cy="55111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315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ATIVO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72.837.880,90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INATIVO, PENSIONISTAS E OUTROS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7.882.845,27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70.459.119,63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150.276.047,45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47,42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II, e III, art. 20 da LRF) – 54%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80.024.268,25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PRUDENCIAL (parágrafo único do art. 22 da LRF) – 51,30%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76.023.054,84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ALERTA 48,60%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72.021.841,43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647564" y="257051"/>
            <a:ext cx="78488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Comportamento da RCL X DESPESA COM PESSOAL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037674"/>
              </p:ext>
            </p:extLst>
          </p:nvPr>
        </p:nvGraphicFramePr>
        <p:xfrm>
          <a:off x="467544" y="1268760"/>
          <a:ext cx="82089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28648" y="443545"/>
            <a:ext cx="7886700" cy="33220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DESPESA POR CATEGORIA ECONÔMICA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3334"/>
              </p:ext>
            </p:extLst>
          </p:nvPr>
        </p:nvGraphicFramePr>
        <p:xfrm>
          <a:off x="359531" y="944679"/>
          <a:ext cx="8424935" cy="540041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LIQUIDADA ATÉ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2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132.428.736,03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55.724.878,35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42,08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4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111.218.710,00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43.400.682,48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39,02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9.600.000,00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4.067.296,53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42,37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11.610.026,03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8.256.899,34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71,12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6.608.342,00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4.924.364,70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74,51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84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6.581.310,00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4.924.364,70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74,51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27.032,00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LEGISLATIVO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7.000.000,00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2.916.666,65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41,67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10.226.555,97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1.400.000,00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18041025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7895154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8.726.555,97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092279271"/>
                  </a:ext>
                </a:extLst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156.263.634,00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63.565.909,70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40,67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605128" y="6435613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1268" name="Retângulo 6"/>
          <p:cNvSpPr>
            <a:spLocks noChangeArrowheads="1"/>
          </p:cNvSpPr>
          <p:nvPr/>
        </p:nvSpPr>
        <p:spPr bwMode="auto">
          <a:xfrm>
            <a:off x="863847" y="476522"/>
            <a:ext cx="74163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62760"/>
              </p:ext>
            </p:extLst>
          </p:nvPr>
        </p:nvGraphicFramePr>
        <p:xfrm>
          <a:off x="322680" y="1123580"/>
          <a:ext cx="8498639" cy="536448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7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GOVERNO - SEGOV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2.197.500,00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570.372,75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525.184,73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25,95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- SECOM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1.334.200,00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706.668,98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508.242,51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52,96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SEC. DE NEGOCIOS JURIDICOS - SENJUR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1.739.200,00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817.210,52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730.639,72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46,98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FINANÇAS E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PLANEJ. - SEFIP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3.470.000,00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1.976.436,22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1.497.667,97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56,95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HUMANOS - SARH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8.394.310,00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1.914.165,45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1.674.610,49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6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8 - SEC. DESENV ECONOMICO E AGROP. - SMDEA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1.225.000,00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586.060,65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584.218,18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9 - SEC TURISMO E MEIO AMBIENTE - SMTMA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5.409.000,00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3.020.928,55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1.744.188,97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55,85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26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12 - SEC. HABITAÇÃO E DESENV SOCIAL – </a:t>
                      </a:r>
                      <a:r>
                        <a:rPr lang="pt-BR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SHADS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4.973.000,00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2.312.754,89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1.758.515,77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13 - ENCARGOS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8.555.562,72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5.579.894,09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5.258.848,52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14 - DEFESA CIVIL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4.030,00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3.520,00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3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CONTINGÊNCIA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43735"/>
              </p:ext>
            </p:extLst>
          </p:nvPr>
        </p:nvGraphicFramePr>
        <p:xfrm>
          <a:off x="1259632" y="2492896"/>
          <a:ext cx="64807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97449"/>
              </p:ext>
            </p:extLst>
          </p:nvPr>
        </p:nvGraphicFramePr>
        <p:xfrm>
          <a:off x="1331640" y="2492896"/>
          <a:ext cx="64807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6"/>
          <p:cNvSpPr>
            <a:spLocks noChangeArrowheads="1"/>
          </p:cNvSpPr>
          <p:nvPr/>
        </p:nvSpPr>
        <p:spPr bwMode="auto">
          <a:xfrm>
            <a:off x="863848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65765"/>
              </p:ext>
            </p:extLst>
          </p:nvPr>
        </p:nvGraphicFramePr>
        <p:xfrm>
          <a:off x="251520" y="968236"/>
          <a:ext cx="8568952" cy="555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03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18337"/>
              </p:ext>
            </p:extLst>
          </p:nvPr>
        </p:nvGraphicFramePr>
        <p:xfrm>
          <a:off x="251520" y="2060848"/>
          <a:ext cx="8640959" cy="30251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endParaRPr lang="pt-BR" sz="14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</a:p>
                    <a:p>
                      <a:pPr algn="ctr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06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SEC. DESENVOL. URBANO E LOGIST. - SEDUL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17.774.601,00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21.089.189,73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9.682.045,20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118,64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9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10 - 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 - SMECEL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37.153.297,25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16.600.452,73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12.239.555,59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44,68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11 - 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 - SEMUS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25.504.349,00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14.664.752,48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12.117.557,55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57,49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</a:t>
            </a:r>
            <a:endParaRPr lang="pt-BR" sz="22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99592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939717"/>
              </p:ext>
            </p:extLst>
          </p:nvPr>
        </p:nvGraphicFramePr>
        <p:xfrm>
          <a:off x="870745" y="1112848"/>
          <a:ext cx="7373663" cy="5268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386926"/>
              </p:ext>
            </p:extLst>
          </p:nvPr>
        </p:nvGraphicFramePr>
        <p:xfrm>
          <a:off x="755576" y="1268760"/>
          <a:ext cx="7704859" cy="127879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95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ORÇADA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9.700.000,00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4.067.296,53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4.067.296,53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41,93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20.363.614,00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8.256.899,34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8.256.899,34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40,54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LEGISLATIVO (repasse)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7.000.000,00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2.916.666,65 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2.916.666,65 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41,67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907704" y="548680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9900"/>
                </a:solidFill>
              </a:rPr>
              <a:t>DESPESAS POR </a:t>
            </a:r>
            <a:r>
              <a:rPr lang="pt-BR" sz="2000" b="1" dirty="0" smtClean="0">
                <a:solidFill>
                  <a:srgbClr val="009900"/>
                </a:solidFill>
              </a:rPr>
              <a:t>SECRETARIAS</a:t>
            </a:r>
            <a:endParaRPr lang="pt-BR" sz="2000" b="1" dirty="0">
              <a:solidFill>
                <a:srgbClr val="009900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574360"/>
              </p:ext>
            </p:extLst>
          </p:nvPr>
        </p:nvGraphicFramePr>
        <p:xfrm>
          <a:off x="755575" y="2708920"/>
          <a:ext cx="770485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9540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FUNDEB AO MAGISTÉRIO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0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ctr">
              <a:buFont typeface="Arial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 acordo com o disposto no Art.7º da Lei Federal 9424/96, o recurso do FUNDEB obrigatoriamente no mínimo 70% deve ser direcionado em despesas com o Magistério (Remuneração e Vantagens Fixas, 13º Salário, Férias, Licenças Especiais, etc. e Encargos Previdenciários Patronais dos Professores, Diretores, Inspetores, Orientadores, etc.), junto às Escolas Municipais do Ensino Fundamental.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/>
              <a:t>	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FUNDEB na remuneração do Magistério, gasto mínimo de 70%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Até 30 de Abril de 2023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69,37%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pt-BR" sz="2000" b="1" dirty="0" smtClean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</p:txBody>
      </p:sp>
      <p:sp>
        <p:nvSpPr>
          <p:cNvPr id="7" name="Retângulo 6"/>
          <p:cNvSpPr/>
          <p:nvPr/>
        </p:nvSpPr>
        <p:spPr>
          <a:xfrm>
            <a:off x="2860250" y="6243986"/>
            <a:ext cx="6104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/>
              <a:t>Nota: Valores podem sofrer alterações, pois estamos realizando o </a:t>
            </a:r>
            <a:r>
              <a:rPr lang="pt-BR" sz="1200" smtClean="0"/>
              <a:t>fechamento SIM/AM</a:t>
            </a:r>
            <a:endParaRPr lang="pt-BR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20463"/>
              </p:ext>
            </p:extLst>
          </p:nvPr>
        </p:nvGraphicFramePr>
        <p:xfrm>
          <a:off x="395536" y="1700808"/>
          <a:ext cx="8496944" cy="388843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0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DEMONSTRATIVO DAS RECEITAS E DESPESAS EMPENHADAS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 MDE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RECURSOS DO FUNDEB RECEBIDOS NO EXERCÍCIO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7.660.758,95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A SER APLICADO NA REMUNERAÇÃO DOS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PROFISSIONAIS DO MAGISTÉRIO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5.362.531,26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DESPESAS COM REMUNERAÇÃO DOS PROFISSIONAIS DO MAGISTÉRIO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5.314.359,31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69,37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2843808" y="6392089"/>
            <a:ext cx="67687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</a:t>
            </a:r>
            <a:endParaRPr lang="pt-BR" sz="1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611560" y="1124744"/>
            <a:ext cx="7975416" cy="438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METAS FISCAIS 2023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de Responsabilidade Fiscal </a:t>
            </a: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LRF, foi inserida em nosso ordenamento jurídico para estabelecer, de modo geral, normas de finanças públicas voltadas para a responsabilização da gestão fiscal.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Trata-se de linhas esparsas de diversas regras para que o gestor público não comprometa a administração Pública,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 campo financeiro e orçamentário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Dentre os mecanismos de controle fiscal inseridos na LRF, temos a figura da audiência pública de avaliação de metas fiscais.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16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PLANEJAMENTO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É o grande princípio da Lei de Responsabilidade Fiscal. </a:t>
            </a:r>
            <a:r>
              <a:rPr lang="pt-PT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4.320/64, em seu Artigo 48, alínea b, define como necessário: MANTER, DURANTE O EXERCÍCIO, NA MEDIDA DO POSSÍVEL, O EQUILÍBRIO ENTRE A RECEITA ARRECADADA E A DESPESA REALIZADA, DE MODO A REDUZIR AO MÍNIMO EVENTUAIS INSUFICIÊNCIAS DE TESOURARIA.</a:t>
            </a: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63848" y="586994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363272" cy="439283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Book Antiqua" pitchFamily="18" charset="0"/>
              </a:rPr>
              <a:t> 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 limite mínimo em despesas com educação é citado no Art. 212 da Constituição Federal:</a:t>
            </a: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“A União aplicará, anualmente, nunca menos de dezoito, e os Estados, o Distrito Federal e os Municípios vinte e cinco por cento, no mínimo, da receita resultante de impostos, compreendida a proveniente de transferências, na manutenção e desenvolvimento do ensino”.</a:t>
            </a:r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Índice ajustado de Aplicação no Ensino</a:t>
            </a: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(Mínimo de 25%)</a:t>
            </a:r>
          </a:p>
          <a:p>
            <a:pPr algn="ctr">
              <a:buFont typeface="Arial" charset="0"/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	 Até 30 de Abril de 2023    </a:t>
            </a:r>
            <a:r>
              <a:rPr lang="pt-BR" sz="2800" b="1" dirty="0" smtClean="0">
                <a:latin typeface="Arial" charset="0"/>
              </a:rPr>
              <a:t>24,77%</a:t>
            </a:r>
          </a:p>
          <a:p>
            <a:pPr algn="ctr">
              <a:buFont typeface="Arial" charset="0"/>
              <a:buNone/>
            </a:pPr>
            <a:endParaRPr lang="pt-BR" sz="2800" b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771800" y="6333924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</a:t>
            </a:r>
            <a:endParaRPr lang="pt-BR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833990"/>
              </p:ext>
            </p:extLst>
          </p:nvPr>
        </p:nvGraphicFramePr>
        <p:xfrm>
          <a:off x="323528" y="1556792"/>
          <a:ext cx="8496944" cy="457143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184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30 DE ABRIL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2023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53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BRUTA 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38.365.106,06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 A SER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9.591.275,76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DEDUÇÕES CONSTITUCIONAIS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9.503.439,40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24,77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843808" y="6267152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</a:t>
            </a:r>
            <a:endParaRPr lang="pt-BR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569325" cy="54340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dirty="0" smtClean="0">
              <a:solidFill>
                <a:srgbClr val="008000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pt-BR" sz="2000" dirty="0" smtClean="0">
                <a:latin typeface="Book Antiqua" pitchFamily="18" charset="0"/>
              </a:rPr>
              <a:t>	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 Art. 77, Inciso III, do ADCT da Constituição Federal, dispõe: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“Os recursos mínimos aplicados nas ações e serviços públicos de saúde serão equivalentes, no caso dos Municípios,  </a:t>
            </a:r>
          </a:p>
          <a:p>
            <a:pPr algn="ctr" eaLnBrk="1" hangingPunct="1">
              <a:buFontTx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15%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(quinze por cento)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 produto arrecadação dos impostos a que se refere o Art. 156 e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dos recursos que tratam os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arts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158 e 159, Inciso I, alínea. B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e parágrafo 3º.</a:t>
            </a:r>
          </a:p>
          <a:p>
            <a:pPr algn="just" eaLnBrk="1" hangingPunct="1">
              <a:buFontTx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Índice ajustado de Aplicação na  SAÚDE</a:t>
            </a:r>
          </a:p>
          <a:p>
            <a:pPr algn="ctr">
              <a:buFont typeface="Arial" charset="0"/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 Até 30 de Abril </a:t>
            </a:r>
            <a:r>
              <a:rPr lang="pt-BR" sz="2000" b="1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b="1" smtClean="0">
                <a:latin typeface="Arial" pitchFamily="34" charset="0"/>
                <a:cs typeface="Arial" pitchFamily="34" charset="0"/>
              </a:rPr>
              <a:t>2023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24,25</a:t>
            </a:r>
            <a:r>
              <a:rPr lang="pt-BR" sz="2800" b="1" dirty="0" smtClean="0">
                <a:latin typeface="Arial" charset="0"/>
              </a:rPr>
              <a:t>% </a:t>
            </a:r>
          </a:p>
          <a:p>
            <a:pPr algn="just" eaLnBrk="1" hangingPunct="1">
              <a:buFontTx/>
              <a:buNone/>
            </a:pPr>
            <a:endParaRPr lang="pt-BR" sz="18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800" dirty="0" smtClean="0">
              <a:latin typeface="Book Antiqu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843808" y="6286878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</a:t>
            </a:r>
            <a:endParaRPr lang="pt-BR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441427"/>
              </p:ext>
            </p:extLst>
          </p:nvPr>
        </p:nvGraphicFramePr>
        <p:xfrm>
          <a:off x="323528" y="1124744"/>
          <a:ext cx="8496944" cy="482453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97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30 DE ABRIL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2023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860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38.365.106,06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MÍNIMA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APLICAR –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5.754.765,91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86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APÓS DEDUÇÕES DO SUS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9.301.818,13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APLICADO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MAIOR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3.547.052,22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24,25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5363" name="Picture 2" descr="F:\LOGOS RESOLUÇÃO MENOR\BRASÃO CIRC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8625"/>
            <a:ext cx="1158875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619283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8" y="4293096"/>
            <a:ext cx="78305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Obrigada a todos!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Para mais informações acessar o </a:t>
            </a:r>
            <a:r>
              <a:rPr lang="pt-BR" dirty="0"/>
              <a:t>link </a:t>
            </a:r>
            <a:r>
              <a:rPr lang="pt-BR" dirty="0" smtClean="0"/>
              <a:t>             </a:t>
            </a: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://portal.jaguariaiva.pr.gov.br/transparencia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	</a:t>
            </a:r>
          </a:p>
          <a:p>
            <a:pPr algn="ctr"/>
            <a:endParaRPr lang="pt-BR" dirty="0"/>
          </a:p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Portal da Transparência</a:t>
            </a:r>
            <a:endParaRPr lang="pt-BR" sz="3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00268" y="796649"/>
            <a:ext cx="7886700" cy="83162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37551"/>
              </p:ext>
            </p:extLst>
          </p:nvPr>
        </p:nvGraphicFramePr>
        <p:xfrm>
          <a:off x="628651" y="1628800"/>
          <a:ext cx="7886699" cy="384836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67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5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277">
                <a:tc>
                  <a:txBody>
                    <a:bodyPr/>
                    <a:lstStyle/>
                    <a:p>
                      <a:pPr algn="ctr" rtl="0" fontAlgn="ctr"/>
                      <a:endParaRPr lang="pt-BR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</a:p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2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156.008.634,00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58.593.882,96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37,56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125.950.020,00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46.827.623,11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37,18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1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9.695.000,00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3.509.360,51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36,19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20.363.614,00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8.256.899,34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40,54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4.238.607,61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4.238.607,61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1277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156.263.634,00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62.832.490,57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47,61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516216" y="6309320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92315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831626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  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517865"/>
              </p:ext>
            </p:extLst>
          </p:nvPr>
        </p:nvGraphicFramePr>
        <p:xfrm>
          <a:off x="755576" y="1020266"/>
          <a:ext cx="7742684" cy="521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tângulo 4"/>
          <p:cNvSpPr>
            <a:spLocks noChangeArrowheads="1"/>
          </p:cNvSpPr>
          <p:nvPr/>
        </p:nvSpPr>
        <p:spPr bwMode="auto">
          <a:xfrm>
            <a:off x="863588" y="404664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RECEITAS TRIBUTÁRIAS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035591"/>
              </p:ext>
            </p:extLst>
          </p:nvPr>
        </p:nvGraphicFramePr>
        <p:xfrm>
          <a:off x="503547" y="1248572"/>
          <a:ext cx="8136905" cy="474731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47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ORÇADO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IPTU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5.000.000,00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310.687,92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6,21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8.201.620,00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3.152.086,70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38,43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IRRF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1.375.367,17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44,37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ITBI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40.730,12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5.529.170,00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2.923.199,97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52,86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2.157.700,00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524.650,17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24,31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RECEITAS TRIBUTÁRIAS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25.388.490,00</a:t>
                      </a: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8.326.722,05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63680" y="6378127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tributárias.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922075" y="693858"/>
            <a:ext cx="5299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29426"/>
              </p:ext>
            </p:extLst>
          </p:nvPr>
        </p:nvGraphicFramePr>
        <p:xfrm>
          <a:off x="395536" y="1623764"/>
          <a:ext cx="8352928" cy="435989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8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FPM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FUNDO DE PARTICIPAÇÃO DOS MUNICÍPIOS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31.370.000,00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11.727.366,18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37,38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0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ITR – COTA-PARTE DO IMPOSTO SOBRE A PROPRIEDADE TERRITORIAL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RURAL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1.488.000,00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145.518,33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334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 DE RECURSOS DO SISTEMA ÚNICO DE SAÚDE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5.017.600,00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1.574.291,18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31,37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RECURSOS DO FUNDO NACIONAL DO DESENV. DA EDUCAÇÃO – FNDE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2.007.300,00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767.758,41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38,25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  <p:extLst>
      <p:ext uri="{BB962C8B-B14F-4D97-AF65-F5344CB8AC3E}">
        <p14:creationId xmlns:p14="http://schemas.microsoft.com/office/powerpoint/2010/main" val="31454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49953" y="332656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3966"/>
              </p:ext>
            </p:extLst>
          </p:nvPr>
        </p:nvGraphicFramePr>
        <p:xfrm>
          <a:off x="395536" y="836712"/>
          <a:ext cx="8352928" cy="555094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2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MPOSTO SOBRE CIRCULAÇÃO DE MERCADORIAS E SERVIÇOS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28.640.000,00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10.880.395,69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37,99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20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IPVA – IMPOSTO SOBRE PROPRIEDADE DE VEÍCULOS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AUTOMOTORES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3.916.554,24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89,01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IPI – IMPOSTO SOBRE PRODUTOS INDUSTRIALIZADOS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119.044,00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26,57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DA COMPENSAÇÃO FINANCEIRA EXPLORAÇÃO DE REC. NATURAIS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286.502,50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6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CONVÊNIOS DA UNIÃO E DE SUAS ENTIDADES</a:t>
                      </a:r>
                    </a:p>
                    <a:p>
                      <a:pPr algn="l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422.525,85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Comparativo Receita x Despesa </a:t>
            </a:r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905249"/>
              </p:ext>
            </p:extLst>
          </p:nvPr>
        </p:nvGraphicFramePr>
        <p:xfrm>
          <a:off x="1763688" y="1268760"/>
          <a:ext cx="5832648" cy="166176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556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PAGAS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46.347.907,49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 36.277.789,98</a:t>
                      </a:r>
                    </a:p>
                    <a:p>
                      <a:pPr marL="0" algn="r" defTabSz="685800" rtl="0" eaLnBrk="1" fontAlgn="b" latinLnBrk="0" hangingPunct="1"/>
                      <a:endParaRPr lang="pt-BR" sz="1400" dirty="0" smtClean="0"/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51.066.230,72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47.243.909,96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258530"/>
              </p:ext>
            </p:extLst>
          </p:nvPr>
        </p:nvGraphicFramePr>
        <p:xfrm>
          <a:off x="467544" y="3106216"/>
          <a:ext cx="8208912" cy="327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20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081" y="325393"/>
            <a:ext cx="8496300" cy="1224434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pt-BR" sz="8800" b="1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11200" b="1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DESPESAS COM PESSOAL</a:t>
            </a:r>
          </a:p>
          <a:p>
            <a:pPr algn="ctr">
              <a:spcBef>
                <a:spcPct val="0"/>
              </a:spcBef>
              <a:buNone/>
            </a:pPr>
            <a:r>
              <a:rPr lang="pt-BR" sz="11200" b="1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pt-BR" sz="8000" dirty="0" smtClean="0"/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De acordo com o disposto no Art.18º  da Lei de Responsabilidade Fiscal:</a:t>
            </a:r>
          </a:p>
          <a:p>
            <a:pPr>
              <a:buFont typeface="Arial" charset="0"/>
              <a:buNone/>
            </a:pPr>
            <a:endParaRPr lang="pt-BR" sz="8000" dirty="0" smtClean="0"/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600" dirty="0" smtClean="0"/>
              <a:t>	</a:t>
            </a: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467544" y="1844824"/>
            <a:ext cx="82073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“Para os efeitos desta Lei Complementar, entende-se como despesa total com pessoal: o somatório dos gastos do ente da Federação com os ativos, os inativos e os pensionistas, relativos a mandatos eletivos, cargos, funções ou empregos, civis, militares e de membros de Poder, com quaisquer espécies remuneratórias, tais como vencimentos e vantagens, fixas e variáveis, subsídios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proventos </a:t>
            </a:r>
            <a:r>
              <a:rPr lang="pt-BR" dirty="0">
                <a:latin typeface="Arial" pitchFamily="34" charset="0"/>
                <a:cs typeface="Arial" pitchFamily="34" charset="0"/>
              </a:rPr>
              <a:t>da aposentadoria, reformas e pensões, inclusive adicionais, gratificações, horas extras e vantagens pessoais de qualquer natureza, bem como encargos sociais e contribuições recolhidas pelo ente às entidades de previdência”.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19672" y="4725144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Limite Máximo     -    54%</a:t>
            </a:r>
          </a:p>
          <a:p>
            <a:pPr algn="ctr"/>
            <a:r>
              <a:rPr lang="pt-BR" b="1" dirty="0" smtClean="0"/>
              <a:t>Limite Prudencial - 51,30%</a:t>
            </a:r>
          </a:p>
          <a:p>
            <a:pPr algn="ctr"/>
            <a:r>
              <a:rPr lang="pt-BR" b="1" dirty="0" smtClean="0"/>
              <a:t>Até 30 de Abril de 2023     </a:t>
            </a:r>
            <a:r>
              <a:rPr lang="pt-BR" sz="2800" b="1" dirty="0" smtClean="0"/>
              <a:t>-  </a:t>
            </a:r>
            <a:r>
              <a:rPr lang="pt-BR" sz="2800" b="1" dirty="0" smtClean="0">
                <a:cs typeface="+mn-cs"/>
              </a:rPr>
              <a:t>47,42%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10334</TotalTime>
  <Words>1324</Words>
  <Application>Microsoft Office PowerPoint</Application>
  <PresentationFormat>Apresentação na tela (4:3)</PresentationFormat>
  <Paragraphs>505</Paragraphs>
  <Slides>24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     RECEITA POR CATEGORIA ECONÔMICA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 POR CATEGORIA ECONÔMICA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Bruna-Finanças</dc:creator>
  <cp:lastModifiedBy>Mirian Nacli</cp:lastModifiedBy>
  <cp:revision>1378</cp:revision>
  <cp:lastPrinted>2021-09-21T11:33:31Z</cp:lastPrinted>
  <dcterms:modified xsi:type="dcterms:W3CDTF">2023-05-29T18:01:28Z</dcterms:modified>
</cp:coreProperties>
</file>