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4"/>
  </p:notesMasterIdLst>
  <p:handoutMasterIdLst>
    <p:handoutMasterId r:id="rId25"/>
  </p:handoutMasterIdLst>
  <p:sldIdLst>
    <p:sldId id="376" r:id="rId2"/>
    <p:sldId id="441" r:id="rId3"/>
    <p:sldId id="474" r:id="rId4"/>
    <p:sldId id="346" r:id="rId5"/>
    <p:sldId id="422" r:id="rId6"/>
    <p:sldId id="444" r:id="rId7"/>
    <p:sldId id="475" r:id="rId8"/>
    <p:sldId id="476" r:id="rId9"/>
    <p:sldId id="445" r:id="rId10"/>
    <p:sldId id="382" r:id="rId11"/>
    <p:sldId id="424" r:id="rId12"/>
    <p:sldId id="463" r:id="rId13"/>
    <p:sldId id="473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56" r:id="rId22"/>
    <p:sldId id="372" r:id="rId23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570"/>
  </p:normalViewPr>
  <p:slideViewPr>
    <p:cSldViewPr>
      <p:cViewPr varScale="1">
        <p:scale>
          <a:sx n="68" d="100"/>
          <a:sy n="68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ian.nacli\Desktop\PRESTA&#199;&#195;O%20DE%20CONTAS\GRAFICO%20-%20PRESTA&#199;&#195;O%20DE%20CONTAS%20-%201&#186;%20QUADRIMEST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ian.nacli\Desktop\PRESTA&#199;&#195;O%20DE%20CONTAS\GRAFICO%20-%20PRESTA&#199;&#195;O%20DE%20CONTAS%20-%201&#186;%20QUADRIMEST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004\usuarios$\Mirian.Nacli\Desktop\PRESTA&#199;&#195;O%20DE%20CONTAS\GRAFICO%20-%20PRESTA&#199;&#195;O%20DE%20CONTAS%20-%201&#186;%20QUADRIMESTR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004\usuarios$\Mirian.Nacli\Desktop\PRESTA&#199;&#195;O%20DE%20CONTAS\GRAFICO%20-%20PRESTA&#199;&#195;O%20DE%20CONTAS%20-%201&#186;%20QUADRIMESTR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ian.nacli\Desktop\PRESTA&#199;&#195;O%20DE%20CONTAS\GRAFICO%20-%20PRESTA&#199;&#195;O%20DE%20CONTAS%20-%201&#186;%20QUADRIMESTR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ian.nacli\Desktop\PRESTA&#199;&#195;O%20DE%20CONTAS\GRAFICO%20-%20PRESTA&#199;&#195;O%20DE%20CONTAS%20-%201&#186;%20QUADRIMESTR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ian.nacli\Desktop\PRESTA&#199;&#195;O%20DE%20CONTAS\GRAFICO%20-%20PRESTA&#199;&#195;O%20DE%20CONTAS%20-%201&#186;%20QUADRIMESTR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ian.nacli\Desktop\PRESTA&#199;&#195;O%20DE%20CONTAS\GRAFICO%20LINH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167470388002456"/>
          <c:y val="3.7674097204889498E-2"/>
          <c:w val="0.36517780688461687"/>
          <c:h val="0.73581775834211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Plan8!$B$1</c:f>
              <c:strCache>
                <c:ptCount val="1"/>
                <c:pt idx="0">
                  <c:v>ORÇADA </c:v>
                </c:pt>
              </c:strCache>
            </c:strRef>
          </c:tx>
          <c:invertIfNegative val="0"/>
          <c:cat>
            <c:strRef>
              <c:f>Plan8!$A$2:$A$4</c:f>
              <c:strCache>
                <c:ptCount val="3"/>
                <c:pt idx="0">
                  <c:v>PREFEITURA</c:v>
                </c:pt>
                <c:pt idx="1">
                  <c:v>SAMAE</c:v>
                </c:pt>
                <c:pt idx="2">
                  <c:v>IPAS</c:v>
                </c:pt>
              </c:strCache>
            </c:strRef>
          </c:cat>
          <c:val>
            <c:numRef>
              <c:f>Plan8!$B$2:$B$4</c:f>
              <c:numCache>
                <c:formatCode>#,##0.00</c:formatCode>
                <c:ptCount val="3"/>
                <c:pt idx="0">
                  <c:v>132089137</c:v>
                </c:pt>
                <c:pt idx="1">
                  <c:v>10700000</c:v>
                </c:pt>
                <c:pt idx="2">
                  <c:v>26004400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5-43F7-B93C-5AD764A67E57}"/>
            </c:ext>
          </c:extLst>
        </c:ser>
        <c:ser>
          <c:idx val="1"/>
          <c:order val="1"/>
          <c:tx>
            <c:strRef>
              <c:f>Plan8!$C$1</c:f>
              <c:strCache>
                <c:ptCount val="1"/>
                <c:pt idx="0">
                  <c:v>ARRECADADA ATÉ O PERÍODO</c:v>
                </c:pt>
              </c:strCache>
            </c:strRef>
          </c:tx>
          <c:invertIfNegative val="0"/>
          <c:cat>
            <c:strRef>
              <c:f>Plan8!$A$2:$A$4</c:f>
              <c:strCache>
                <c:ptCount val="3"/>
                <c:pt idx="0">
                  <c:v>PREFEITURA</c:v>
                </c:pt>
                <c:pt idx="1">
                  <c:v>SAMAE</c:v>
                </c:pt>
                <c:pt idx="2">
                  <c:v>IPAS</c:v>
                </c:pt>
              </c:strCache>
            </c:strRef>
          </c:cat>
          <c:val>
            <c:numRef>
              <c:f>Plan8!$C$2:$C$4</c:f>
              <c:numCache>
                <c:formatCode>#,##0.00</c:formatCode>
                <c:ptCount val="3"/>
                <c:pt idx="0">
                  <c:v>66067124.650000006</c:v>
                </c:pt>
                <c:pt idx="1">
                  <c:v>4142021.59</c:v>
                </c:pt>
                <c:pt idx="2">
                  <c:v>7337790.8400000008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65-43F7-B93C-5AD764A67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596288"/>
        <c:axId val="116101888"/>
      </c:barChart>
      <c:catAx>
        <c:axId val="11559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6101888"/>
        <c:crosses val="autoZero"/>
        <c:auto val="1"/>
        <c:lblAlgn val="ctr"/>
        <c:lblOffset val="100"/>
        <c:noMultiLvlLbl val="0"/>
      </c:catAx>
      <c:valAx>
        <c:axId val="11610188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15596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00565099501072"/>
          <c:y val="0.34866013717657524"/>
          <c:w val="0.21651976563498695"/>
          <c:h val="0.30267948496085617"/>
        </c:manualLayout>
      </c:layout>
      <c:overlay val="0"/>
      <c:txPr>
        <a:bodyPr/>
        <a:lstStyle/>
        <a:p>
          <a:pPr>
            <a:defRPr sz="1000" baseline="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200" baseline="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RECEITA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Planilha1!$B$1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Planilha1!$B$2</c:f>
              <c:numCache>
                <c:formatCode>#,##0.00</c:formatCode>
                <c:ptCount val="1"/>
                <c:pt idx="0">
                  <c:v>66067124.650000006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B0-440F-8631-26B432972168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DESPESA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Planilha1!$B$1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Planilha1!$B$3</c:f>
              <c:numCache>
                <c:formatCode>#,##0.00</c:formatCode>
                <c:ptCount val="1"/>
                <c:pt idx="0">
                  <c:v>56301108.040000007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B0-440F-8631-26B432972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197248"/>
        <c:axId val="118203136"/>
        <c:axId val="0"/>
      </c:bar3DChart>
      <c:catAx>
        <c:axId val="11819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8203136"/>
        <c:crosses val="autoZero"/>
        <c:auto val="1"/>
        <c:lblAlgn val="ctr"/>
        <c:lblOffset val="100"/>
        <c:noMultiLvlLbl val="0"/>
      </c:catAx>
      <c:valAx>
        <c:axId val="11820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819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223232"/>
        <c:axId val="117723136"/>
      </c:barChart>
      <c:catAx>
        <c:axId val="11822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723136"/>
        <c:crosses val="autoZero"/>
        <c:auto val="1"/>
        <c:lblAlgn val="ctr"/>
        <c:lblOffset val="100"/>
        <c:noMultiLvlLbl val="0"/>
      </c:catAx>
      <c:valAx>
        <c:axId val="117723136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118223232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729152"/>
        <c:axId val="117730688"/>
      </c:barChart>
      <c:catAx>
        <c:axId val="117729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730688"/>
        <c:crosses val="autoZero"/>
        <c:auto val="1"/>
        <c:lblAlgn val="ctr"/>
        <c:lblOffset val="100"/>
        <c:noMultiLvlLbl val="0"/>
      </c:catAx>
      <c:valAx>
        <c:axId val="117730688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117729152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INICIAL</c:v>
                </c:pt>
              </c:strCache>
            </c:strRef>
          </c:tx>
          <c:invertIfNegative val="0"/>
          <c:cat>
            <c:strRef>
              <c:f>Plan1!$A$2:$A$12</c:f>
              <c:strCache>
                <c:ptCount val="11"/>
                <c:pt idx="0">
                  <c:v>SECRETARIA DE GOVERNO </c:v>
                </c:pt>
                <c:pt idx="1">
                  <c:v>SEC.DE COMUNICAÇÃO SOCIAL </c:v>
                </c:pt>
                <c:pt idx="2">
                  <c:v>SEC. DE NEGOCIOS JURIDICOS </c:v>
                </c:pt>
                <c:pt idx="3">
                  <c:v>SEC. DE FINANÇAS E PLANEJ. </c:v>
                </c:pt>
                <c:pt idx="4">
                  <c:v>SEC. DE ADM E REC. HUMANOS </c:v>
                </c:pt>
                <c:pt idx="5">
                  <c:v>SEC. DESENV ECONOMICO E AGROP. </c:v>
                </c:pt>
                <c:pt idx="6">
                  <c:v>SEC TURISMO E MEIO AMBIENTE </c:v>
                </c:pt>
                <c:pt idx="7">
                  <c:v>SEC. HABITAÇÃO E DESENV SOCIAL </c:v>
                </c:pt>
                <c:pt idx="8">
                  <c:v>ENCARGOS GERAIS DO MUNICÍPIO </c:v>
                </c:pt>
                <c:pt idx="9">
                  <c:v>DEFESA CIVIL </c:v>
                </c:pt>
                <c:pt idx="10">
                  <c:v>RESERVA DE CONTINGÊNCIA </c:v>
                </c:pt>
              </c:strCache>
            </c:strRef>
          </c:cat>
          <c:val>
            <c:numRef>
              <c:f>Plan1!$B$2:$B$12</c:f>
              <c:numCache>
                <c:formatCode>#,##0.00</c:formatCode>
                <c:ptCount val="11"/>
                <c:pt idx="0">
                  <c:v>2507500</c:v>
                </c:pt>
                <c:pt idx="1">
                  <c:v>1293700</c:v>
                </c:pt>
                <c:pt idx="2">
                  <c:v>1838500</c:v>
                </c:pt>
                <c:pt idx="3">
                  <c:v>3323500</c:v>
                </c:pt>
                <c:pt idx="4">
                  <c:v>5913750</c:v>
                </c:pt>
                <c:pt idx="5">
                  <c:v>1556350</c:v>
                </c:pt>
                <c:pt idx="6">
                  <c:v>5363050</c:v>
                </c:pt>
                <c:pt idx="7">
                  <c:v>5136150</c:v>
                </c:pt>
                <c:pt idx="8">
                  <c:v>11376154</c:v>
                </c:pt>
                <c:pt idx="9">
                  <c:v>2042130</c:v>
                </c:pt>
                <c:pt idx="10">
                  <c:v>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C5-4F5C-9963-A9EDF0CC9DA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EMPENHADA</c:v>
                </c:pt>
              </c:strCache>
            </c:strRef>
          </c:tx>
          <c:invertIfNegative val="0"/>
          <c:cat>
            <c:strRef>
              <c:f>Plan1!$A$2:$A$12</c:f>
              <c:strCache>
                <c:ptCount val="11"/>
                <c:pt idx="0">
                  <c:v>SECRETARIA DE GOVERNO </c:v>
                </c:pt>
                <c:pt idx="1">
                  <c:v>SEC.DE COMUNICAÇÃO SOCIAL </c:v>
                </c:pt>
                <c:pt idx="2">
                  <c:v>SEC. DE NEGOCIOS JURIDICOS </c:v>
                </c:pt>
                <c:pt idx="3">
                  <c:v>SEC. DE FINANÇAS E PLANEJ. </c:v>
                </c:pt>
                <c:pt idx="4">
                  <c:v>SEC. DE ADM E REC. HUMANOS </c:v>
                </c:pt>
                <c:pt idx="5">
                  <c:v>SEC. DESENV ECONOMICO E AGROP. </c:v>
                </c:pt>
                <c:pt idx="6">
                  <c:v>SEC TURISMO E MEIO AMBIENTE </c:v>
                </c:pt>
                <c:pt idx="7">
                  <c:v>SEC. HABITAÇÃO E DESENV SOCIAL </c:v>
                </c:pt>
                <c:pt idx="8">
                  <c:v>ENCARGOS GERAIS DO MUNICÍPIO </c:v>
                </c:pt>
                <c:pt idx="9">
                  <c:v>DEFESA CIVIL </c:v>
                </c:pt>
                <c:pt idx="10">
                  <c:v>RESERVA DE CONTINGÊNCIA </c:v>
                </c:pt>
              </c:strCache>
            </c:strRef>
          </c:cat>
          <c:val>
            <c:numRef>
              <c:f>Plan1!$C$2:$C$12</c:f>
              <c:numCache>
                <c:formatCode>#,##0.00</c:formatCode>
                <c:ptCount val="11"/>
                <c:pt idx="0">
                  <c:v>587753.75</c:v>
                </c:pt>
                <c:pt idx="1">
                  <c:v>642487.07999999984</c:v>
                </c:pt>
                <c:pt idx="2">
                  <c:v>744130.28999999992</c:v>
                </c:pt>
                <c:pt idx="3">
                  <c:v>1655143.44</c:v>
                </c:pt>
                <c:pt idx="4">
                  <c:v>1799506.73</c:v>
                </c:pt>
                <c:pt idx="5">
                  <c:v>971447.47</c:v>
                </c:pt>
                <c:pt idx="6">
                  <c:v>2206515.4499999997</c:v>
                </c:pt>
                <c:pt idx="7">
                  <c:v>2841998.16</c:v>
                </c:pt>
                <c:pt idx="8">
                  <c:v>6439458.6199999992</c:v>
                </c:pt>
                <c:pt idx="9">
                  <c:v>873424.28999999992</c:v>
                </c:pt>
                <c:pt idx="10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C5-4F5C-9963-A9EDF0CC9D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229248"/>
        <c:axId val="118235136"/>
      </c:barChart>
      <c:catAx>
        <c:axId val="11822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235136"/>
        <c:crosses val="autoZero"/>
        <c:auto val="1"/>
        <c:lblAlgn val="ctr"/>
        <c:lblOffset val="100"/>
        <c:noMultiLvlLbl val="0"/>
      </c:catAx>
      <c:valAx>
        <c:axId val="11823513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182292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 baseline="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INICIAL</c:v>
          </c:tx>
          <c:invertIfNegative val="0"/>
          <c:cat>
            <c:strRef>
              <c:f>Plan6!$A$2:$A$4</c:f>
              <c:strCache>
                <c:ptCount val="3"/>
                <c:pt idx="0">
                  <c:v>SEC. DESENVOL. URBANO E LOGIST.</c:v>
                </c:pt>
                <c:pt idx="1">
                  <c:v>SEC. DE EDUCAÇÃO CULTURA E ESPORTES</c:v>
                </c:pt>
                <c:pt idx="2">
                  <c:v>SECRETARIA DE SAÚDE</c:v>
                </c:pt>
              </c:strCache>
            </c:strRef>
          </c:cat>
          <c:val>
            <c:numRef>
              <c:f>Plan6!$B$2:$B$4</c:f>
              <c:numCache>
                <c:formatCode>#,##0.00</c:formatCode>
                <c:ptCount val="3"/>
                <c:pt idx="0">
                  <c:v>20093000</c:v>
                </c:pt>
                <c:pt idx="1">
                  <c:v>39202089.5</c:v>
                </c:pt>
                <c:pt idx="2">
                  <c:v>22743263.5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EB-42E6-8AF4-1643731D44F7}"/>
            </c:ext>
          </c:extLst>
        </c:ser>
        <c:ser>
          <c:idx val="1"/>
          <c:order val="1"/>
          <c:tx>
            <c:v>EMPENHADA</c:v>
          </c:tx>
          <c:invertIfNegative val="0"/>
          <c:cat>
            <c:strRef>
              <c:f>Plan6!$A$2:$A$4</c:f>
              <c:strCache>
                <c:ptCount val="3"/>
                <c:pt idx="0">
                  <c:v>SEC. DESENVOL. URBANO E LOGIST.</c:v>
                </c:pt>
                <c:pt idx="1">
                  <c:v>SEC. DE EDUCAÇÃO CULTURA E ESPORTES</c:v>
                </c:pt>
                <c:pt idx="2">
                  <c:v>SECRETARIA DE SAÚDE</c:v>
                </c:pt>
              </c:strCache>
            </c:strRef>
          </c:cat>
          <c:val>
            <c:numRef>
              <c:f>Plan6!$C$2:$C$4</c:f>
              <c:numCache>
                <c:formatCode>#,##0.00</c:formatCode>
                <c:ptCount val="3"/>
                <c:pt idx="0">
                  <c:v>22110579.979999997</c:v>
                </c:pt>
                <c:pt idx="1">
                  <c:v>20982943.809999999</c:v>
                </c:pt>
                <c:pt idx="2">
                  <c:v>14608557.93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EB-42E6-8AF4-1643731D4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294784"/>
        <c:axId val="118300672"/>
      </c:barChart>
      <c:catAx>
        <c:axId val="11829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300672"/>
        <c:crosses val="autoZero"/>
        <c:auto val="1"/>
        <c:lblAlgn val="ctr"/>
        <c:lblOffset val="100"/>
        <c:noMultiLvlLbl val="0"/>
      </c:catAx>
      <c:valAx>
        <c:axId val="118300672"/>
        <c:scaling>
          <c:orientation val="minMax"/>
          <c:max val="4500000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18294784"/>
        <c:crosses val="autoZero"/>
        <c:crossBetween val="between"/>
        <c:majorUnit val="50000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 baseline="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Plan4!$B$1</c:f>
              <c:strCache>
                <c:ptCount val="1"/>
                <c:pt idx="0">
                  <c:v>ORÇADA </c:v>
                </c:pt>
              </c:strCache>
            </c:strRef>
          </c:tx>
          <c:invertIfNegative val="0"/>
          <c:cat>
            <c:strRef>
              <c:f>Plan4!$A$2:$A$4</c:f>
              <c:strCache>
                <c:ptCount val="3"/>
                <c:pt idx="0">
                  <c:v>SAMAE</c:v>
                </c:pt>
                <c:pt idx="1">
                  <c:v>IPAS</c:v>
                </c:pt>
                <c:pt idx="2">
                  <c:v>LEGISLATIVO (repasse) </c:v>
                </c:pt>
              </c:strCache>
            </c:strRef>
          </c:cat>
          <c:val>
            <c:numRef>
              <c:f>Plan4!$B$2:$B$4</c:f>
              <c:numCache>
                <c:formatCode>#,##0.00</c:formatCode>
                <c:ptCount val="3"/>
                <c:pt idx="0">
                  <c:v>10700000</c:v>
                </c:pt>
                <c:pt idx="1">
                  <c:v>26004400</c:v>
                </c:pt>
                <c:pt idx="2">
                  <c:v>7700000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C-482D-8E45-FC64EEC2A568}"/>
            </c:ext>
          </c:extLst>
        </c:ser>
        <c:ser>
          <c:idx val="1"/>
          <c:order val="1"/>
          <c:tx>
            <c:strRef>
              <c:f>Plan4!$C$1</c:f>
              <c:strCache>
                <c:ptCount val="1"/>
                <c:pt idx="0">
                  <c:v>EMPENHADA </c:v>
                </c:pt>
              </c:strCache>
            </c:strRef>
          </c:tx>
          <c:invertIfNegative val="0"/>
          <c:cat>
            <c:strRef>
              <c:f>Plan4!$A$2:$A$4</c:f>
              <c:strCache>
                <c:ptCount val="3"/>
                <c:pt idx="0">
                  <c:v>SAMAE</c:v>
                </c:pt>
                <c:pt idx="1">
                  <c:v>IPAS</c:v>
                </c:pt>
                <c:pt idx="2">
                  <c:v>LEGISLATIVO (repasse) </c:v>
                </c:pt>
              </c:strCache>
            </c:strRef>
          </c:cat>
          <c:val>
            <c:numRef>
              <c:f>Plan4!$C$2:$C$4</c:f>
              <c:numCache>
                <c:formatCode>#,##0.00</c:formatCode>
                <c:ptCount val="3"/>
                <c:pt idx="0">
                  <c:v>4406438.9400000004</c:v>
                </c:pt>
                <c:pt idx="1">
                  <c:v>5397190.7800000003</c:v>
                </c:pt>
                <c:pt idx="2">
                  <c:v>2566666.6800000002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1C-482D-8E45-FC64EEC2A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520704"/>
        <c:axId val="124534784"/>
      </c:barChart>
      <c:catAx>
        <c:axId val="124520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4534784"/>
        <c:crosses val="autoZero"/>
        <c:auto val="1"/>
        <c:lblAlgn val="ctr"/>
        <c:lblOffset val="100"/>
        <c:noMultiLvlLbl val="0"/>
      </c:catAx>
      <c:valAx>
        <c:axId val="12453478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245207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aseline="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Plan4!$B$1</c:f>
              <c:strCache>
                <c:ptCount val="1"/>
                <c:pt idx="0">
                  <c:v>Pessoal</c:v>
                </c:pt>
              </c:strCache>
            </c:strRef>
          </c:tx>
          <c:cat>
            <c:numRef>
              <c:f>Plan4!$A$2:$A$13</c:f>
              <c:numCache>
                <c:formatCode>mmm\-yy</c:formatCode>
                <c:ptCount val="12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</c:numCache>
            </c:numRef>
          </c:cat>
          <c:val>
            <c:numRef>
              <c:f>Plan4!$B$2:$B$13</c:f>
              <c:numCache>
                <c:formatCode>_-"R$"* #,##0.00_-;\-"R$"* #,##0.00_-;_-"R$"* "-"??_-;_-@_-</c:formatCode>
                <c:ptCount val="12"/>
                <c:pt idx="0">
                  <c:v>6038087.4500000002</c:v>
                </c:pt>
                <c:pt idx="1">
                  <c:v>6288135.3900000006</c:v>
                </c:pt>
                <c:pt idx="2">
                  <c:v>8163008.9700000007</c:v>
                </c:pt>
                <c:pt idx="3">
                  <c:v>5969801.3700000001</c:v>
                </c:pt>
                <c:pt idx="4">
                  <c:v>5885917.3100000005</c:v>
                </c:pt>
                <c:pt idx="5">
                  <c:v>6153824.0300000003</c:v>
                </c:pt>
                <c:pt idx="6">
                  <c:v>6351576.79</c:v>
                </c:pt>
                <c:pt idx="7">
                  <c:v>9138248.1099999975</c:v>
                </c:pt>
                <c:pt idx="8">
                  <c:v>5827792.9000000004</c:v>
                </c:pt>
                <c:pt idx="9">
                  <c:v>6023521.1299999999</c:v>
                </c:pt>
                <c:pt idx="10">
                  <c:v>6319249.8400000008</c:v>
                </c:pt>
                <c:pt idx="11">
                  <c:v>6531643.96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81-4333-B41F-3D1B9ACB1609}"/>
            </c:ext>
          </c:extLst>
        </c:ser>
        <c:ser>
          <c:idx val="1"/>
          <c:order val="1"/>
          <c:tx>
            <c:strRef>
              <c:f>Plan4!$C$1</c:f>
              <c:strCache>
                <c:ptCount val="1"/>
                <c:pt idx="0">
                  <c:v>RCL</c:v>
                </c:pt>
              </c:strCache>
            </c:strRef>
          </c:tx>
          <c:cat>
            <c:numRef>
              <c:f>Plan4!$A$2:$A$13</c:f>
              <c:numCache>
                <c:formatCode>mmm\-yy</c:formatCode>
                <c:ptCount val="12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</c:numCache>
            </c:numRef>
          </c:cat>
          <c:val>
            <c:numRef>
              <c:f>Plan4!$C$2:$C$13</c:f>
              <c:numCache>
                <c:formatCode>_-"R$"* #,##0.00_-;\-"R$"* #,##0.00_-;_-"R$"* "-"??_-;_-@_-</c:formatCode>
                <c:ptCount val="12"/>
                <c:pt idx="0">
                  <c:v>13381983.140000001</c:v>
                </c:pt>
                <c:pt idx="1">
                  <c:v>11343856.859999999</c:v>
                </c:pt>
                <c:pt idx="2">
                  <c:v>14925454.18</c:v>
                </c:pt>
                <c:pt idx="3">
                  <c:v>14945974.630000001</c:v>
                </c:pt>
                <c:pt idx="4">
                  <c:v>11517524.68</c:v>
                </c:pt>
                <c:pt idx="5">
                  <c:v>14862334.48</c:v>
                </c:pt>
                <c:pt idx="6">
                  <c:v>15364452.369999999</c:v>
                </c:pt>
                <c:pt idx="7">
                  <c:v>20673885.710000001</c:v>
                </c:pt>
                <c:pt idx="8">
                  <c:v>14890086.17</c:v>
                </c:pt>
                <c:pt idx="9">
                  <c:v>14541659</c:v>
                </c:pt>
                <c:pt idx="10">
                  <c:v>12966473.02</c:v>
                </c:pt>
                <c:pt idx="11">
                  <c:v>15527313.229999999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81-4333-B41F-3D1B9ACB1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998336"/>
        <c:axId val="119999872"/>
      </c:lineChart>
      <c:dateAx>
        <c:axId val="1199983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pt-BR"/>
          </a:p>
        </c:txPr>
        <c:crossAx val="119999872"/>
        <c:crosses val="autoZero"/>
        <c:auto val="1"/>
        <c:lblOffset val="100"/>
        <c:baseTimeUnit val="months"/>
      </c:dateAx>
      <c:valAx>
        <c:axId val="119999872"/>
        <c:scaling>
          <c:orientation val="minMax"/>
        </c:scaling>
        <c:delete val="0"/>
        <c:axPos val="l"/>
        <c:majorGridlines/>
        <c:numFmt formatCode="_-&quot;R$&quot;* #,##0.00_-;\-&quot;R$&quot;* #,##0.00_-;_-&quot;R$&quot;* &quot;-&quot;??_-;_-@_-" sourceLinked="1"/>
        <c:majorTickMark val="out"/>
        <c:minorTickMark val="none"/>
        <c:tickLblPos val="nextTo"/>
        <c:crossAx val="1199983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aseline="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60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2" tIns="45492" rIns="90982" bIns="4549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5660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2" tIns="45492" rIns="90982" bIns="4549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DB9EE5A-E966-4B6E-AC50-4A59BBA31BA5}" type="datetimeFigureOut">
              <a:rPr lang="pt-BR"/>
              <a:pPr>
                <a:defRPr/>
              </a:pPr>
              <a:t>20/05/2024</a:t>
            </a:fld>
            <a:endParaRPr lang="pt-BR" dirty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198"/>
            <a:ext cx="2945660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2" tIns="45492" rIns="90982" bIns="4549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9198"/>
            <a:ext cx="2945660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2" tIns="45492" rIns="90982" bIns="4549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96BF93A-3C24-4610-BF1E-0BAF2E5A53A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374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5857"/>
          </a:xfrm>
          <a:prstGeom prst="rect">
            <a:avLst/>
          </a:prstGeom>
        </p:spPr>
        <p:txBody>
          <a:bodyPr vert="horz" lIns="90982" tIns="45492" rIns="90982" bIns="45492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5857"/>
          </a:xfrm>
          <a:prstGeom prst="rect">
            <a:avLst/>
          </a:prstGeom>
        </p:spPr>
        <p:txBody>
          <a:bodyPr vert="horz" lIns="90982" tIns="45492" rIns="90982" bIns="45492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F90E8E6-4B26-466E-B399-018055E1B9A6}" type="datetimeFigureOut">
              <a:rPr lang="pt-BR"/>
              <a:pPr>
                <a:defRPr/>
              </a:pPr>
              <a:t>20/05/2024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2" tIns="45492" rIns="90982" bIns="45492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4599"/>
            <a:ext cx="5438140" cy="4467462"/>
          </a:xfrm>
          <a:prstGeom prst="rect">
            <a:avLst/>
          </a:prstGeom>
        </p:spPr>
        <p:txBody>
          <a:bodyPr vert="horz" lIns="90982" tIns="45492" rIns="90982" bIns="45492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198"/>
            <a:ext cx="2945660" cy="495857"/>
          </a:xfrm>
          <a:prstGeom prst="rect">
            <a:avLst/>
          </a:prstGeom>
        </p:spPr>
        <p:txBody>
          <a:bodyPr vert="horz" lIns="90982" tIns="45492" rIns="90982" bIns="45492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9198"/>
            <a:ext cx="2945660" cy="495857"/>
          </a:xfrm>
          <a:prstGeom prst="rect">
            <a:avLst/>
          </a:prstGeom>
        </p:spPr>
        <p:txBody>
          <a:bodyPr vert="horz" lIns="90982" tIns="45492" rIns="90982" bIns="45492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21B8C78-9335-43F9-9631-60EF99491E5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49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77" tIns="45490" rIns="90977" bIns="4549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17412" name="Espaço Reservado para Número de Slide 3"/>
          <p:cNvSpPr txBox="1">
            <a:spLocks noGrp="1"/>
          </p:cNvSpPr>
          <p:nvPr/>
        </p:nvSpPr>
        <p:spPr bwMode="auto">
          <a:xfrm>
            <a:off x="3850443" y="9429198"/>
            <a:ext cx="2945660" cy="49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7" tIns="45490" rIns="90977" bIns="4549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7CC20BC-A8A6-4C77-8067-688E05FDF3D6}" type="slidenum">
              <a:rPr lang="pt-BR" sz="1200"/>
              <a:pPr algn="r" eaLnBrk="1" hangingPunct="1"/>
              <a:t>1</a:t>
            </a:fld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369975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B8C78-9335-43F9-9631-60EF99491E50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B8C78-9335-43F9-9631-60EF99491E50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9230" indent="-28431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7276" indent="-2274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2186" indent="-2274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7096" indent="-2274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2006" indent="-2274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6916" indent="-2274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1827" indent="-2274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6738" indent="-2274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D138FFE-550E-494C-9494-A735E3995378}" type="slidenum">
              <a:rPr lang="pt-BR" smtClean="0"/>
              <a:pPr eaLnBrk="1" hangingPunct="1">
                <a:defRPr/>
              </a:pPr>
              <a:t>4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89068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B8C78-9335-43F9-9631-60EF99491E50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0405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B8C78-9335-43F9-9631-60EF99491E50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53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B8C78-9335-43F9-9631-60EF99491E50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B8C78-9335-43F9-9631-60EF99491E50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931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ED6B3-7F35-416E-901B-AF13AC667C18}" type="datetimeFigureOut">
              <a:rPr lang="pt-BR" smtClean="0"/>
              <a:pPr>
                <a:defRPr/>
              </a:pPr>
              <a:t>20/05/2024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9E851-CB7C-43D0-8EB6-B7DE039A992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760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C169ED-B561-4435-8737-89C8E4D7FB11}" type="datetimeFigureOut">
              <a:rPr lang="pt-BR" smtClean="0"/>
              <a:pPr>
                <a:defRPr/>
              </a:pPr>
              <a:t>20/05/2024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F7918-60AB-4648-8FA9-630AE9150CAF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748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00514-2F38-48B3-B210-0CEDF40B2698}" type="datetimeFigureOut">
              <a:rPr lang="pt-BR" smtClean="0"/>
              <a:pPr>
                <a:defRPr/>
              </a:pPr>
              <a:t>20/05/2024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2E747-7E07-4DAF-B3DE-5144355B5C2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348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52013-7417-41E7-9016-CD4A4FDF7D51}" type="datetimeFigureOut">
              <a:rPr lang="pt-BR" smtClean="0"/>
              <a:pPr>
                <a:defRPr/>
              </a:pPr>
              <a:t>20/05/2024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26A0-40FD-47B7-91D2-7CFAECC7A788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639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A51F0-EB3E-4E1B-AC51-B9B0E791F444}" type="datetimeFigureOut">
              <a:rPr lang="pt-BR" smtClean="0"/>
              <a:pPr>
                <a:defRPr/>
              </a:pPr>
              <a:t>20/05/2024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7AD9A-B3D2-4C98-9D51-B9E7D13EEE4F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23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BAF9C-9AB5-4953-B2A5-53F623C77869}" type="datetimeFigureOut">
              <a:rPr lang="pt-BR" smtClean="0"/>
              <a:pPr>
                <a:defRPr/>
              </a:pPr>
              <a:t>20/05/2024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EF451-485C-4D02-ABFA-AF883DD8A5CD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204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534AF2-950B-4BB2-8F0D-6B83C1F56CAB}" type="datetimeFigureOut">
              <a:rPr lang="pt-BR" smtClean="0"/>
              <a:pPr>
                <a:defRPr/>
              </a:pPr>
              <a:t>20/05/2024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A6643-A2E2-4638-9D7B-5535BD9252F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180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D50CD-5804-492D-B07E-A48F1DF2C0D3}" type="datetimeFigureOut">
              <a:rPr lang="pt-BR" smtClean="0"/>
              <a:pPr>
                <a:defRPr/>
              </a:pPr>
              <a:t>20/05/2024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4752F-A2BA-4943-AAC9-DA7A635A3D4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059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CF0087-0236-4631-A3CD-9B1F543343A5}" type="datetimeFigureOut">
              <a:rPr lang="pt-BR" smtClean="0"/>
              <a:pPr>
                <a:defRPr/>
              </a:pPr>
              <a:t>20/05/2024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26056-6AAB-464B-B378-1B336CF07CDB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54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C06B75-58EC-42C0-B568-B97A6808D03B}" type="datetimeFigureOut">
              <a:rPr lang="pt-BR" smtClean="0"/>
              <a:pPr>
                <a:defRPr/>
              </a:pPr>
              <a:t>20/05/2024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91865-2FD8-49F9-A108-FA59A51D4C2D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169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729E3-A011-4E4B-AC17-F4611A8F920B}" type="datetimeFigureOut">
              <a:rPr lang="pt-BR" smtClean="0"/>
              <a:pPr>
                <a:defRPr/>
              </a:pPr>
              <a:t>20/05/2024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66E5-BF48-46BE-9027-769AA08D6F6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395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1169E6-3665-4FE3-A90E-2DDE7A368C6F}" type="datetimeFigureOut">
              <a:rPr lang="pt-BR" smtClean="0"/>
              <a:pPr>
                <a:defRPr/>
              </a:pPr>
              <a:t>20/05/2024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731F3A-5FD1-4AE7-9D71-8FB51EBDBFC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063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rtal.jaguariaiva.pr.gov.br/transparenci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1" name="Picture 4" descr="SEFIN"/>
          <p:cNvSpPr>
            <a:spLocks noChangeAspect="1" noChangeArrowheads="1"/>
          </p:cNvSpPr>
          <p:nvPr/>
        </p:nvSpPr>
        <p:spPr bwMode="auto">
          <a:xfrm>
            <a:off x="1115616" y="2204864"/>
            <a:ext cx="69850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0" y="692696"/>
            <a:ext cx="1227975" cy="112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7544" y="2276872"/>
            <a:ext cx="8280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pt-BR" sz="3200" dirty="0">
              <a:solidFill>
                <a:srgbClr val="006600"/>
              </a:solidFill>
            </a:endParaRPr>
          </a:p>
          <a:p>
            <a:pPr algn="ctr"/>
            <a:r>
              <a:rPr lang="pt-BR" sz="3200" b="1" dirty="0" smtClean="0">
                <a:solidFill>
                  <a:srgbClr val="006600"/>
                </a:solidFill>
              </a:rPr>
              <a:t>I Quadrimestre de 2024</a:t>
            </a:r>
            <a:endParaRPr lang="pt-BR" sz="3200" b="1" dirty="0">
              <a:solidFill>
                <a:srgbClr val="006600"/>
              </a:solidFill>
            </a:endParaRPr>
          </a:p>
          <a:p>
            <a:pPr algn="ctr"/>
            <a:endParaRPr lang="pt-BR" sz="3200" b="1" dirty="0">
              <a:solidFill>
                <a:srgbClr val="006600"/>
              </a:solidFill>
            </a:endParaRPr>
          </a:p>
          <a:p>
            <a:pPr algn="ctr"/>
            <a:endParaRPr lang="pt-BR" sz="2400" dirty="0">
              <a:solidFill>
                <a:srgbClr val="006600"/>
              </a:solidFill>
            </a:endParaRPr>
          </a:p>
          <a:p>
            <a:pPr algn="ctr"/>
            <a:endParaRPr lang="pt-BR" sz="2400" dirty="0">
              <a:solidFill>
                <a:srgbClr val="0066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35696" y="764704"/>
            <a:ext cx="7200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006600"/>
                </a:solidFill>
              </a:rPr>
              <a:t>MUNICÍPIO DE JAGUARIAÍVA</a:t>
            </a:r>
          </a:p>
          <a:p>
            <a:pPr algn="ctr"/>
            <a:r>
              <a:rPr lang="pt-BR" sz="2400" dirty="0" smtClean="0">
                <a:solidFill>
                  <a:srgbClr val="006600"/>
                </a:solidFill>
              </a:rPr>
              <a:t>Secretaria Municipal de Finanças e Planejamento</a:t>
            </a:r>
            <a:endParaRPr lang="pt-BR" sz="2400" dirty="0">
              <a:solidFill>
                <a:srgbClr val="006600"/>
              </a:solidFill>
            </a:endParaRPr>
          </a:p>
          <a:p>
            <a:pPr algn="ctr"/>
            <a:endParaRPr lang="pt-BR" sz="2400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3528" y="4581128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006600"/>
                </a:solidFill>
              </a:rPr>
              <a:t>Bruna Silva Miranda </a:t>
            </a:r>
            <a:r>
              <a:rPr lang="pt-BR" sz="1200" b="1" dirty="0" err="1" smtClean="0">
                <a:solidFill>
                  <a:srgbClr val="006600"/>
                </a:solidFill>
              </a:rPr>
              <a:t>Zivigicoski</a:t>
            </a:r>
            <a:endParaRPr lang="pt-BR" sz="1200" b="1" dirty="0" smtClean="0">
              <a:solidFill>
                <a:srgbClr val="006600"/>
              </a:solidFill>
            </a:endParaRPr>
          </a:p>
          <a:p>
            <a:pPr algn="ctr"/>
            <a:r>
              <a:rPr lang="pt-BR" sz="1200" dirty="0" smtClean="0">
                <a:solidFill>
                  <a:srgbClr val="006600"/>
                </a:solidFill>
              </a:rPr>
              <a:t>Secretária Municipal de Finanças e Planejamento</a:t>
            </a:r>
          </a:p>
          <a:p>
            <a:pPr algn="ctr"/>
            <a:endParaRPr lang="pt-BR" sz="1200" dirty="0" smtClean="0">
              <a:solidFill>
                <a:srgbClr val="006600"/>
              </a:solidFill>
            </a:endParaRPr>
          </a:p>
          <a:p>
            <a:pPr algn="ctr"/>
            <a:r>
              <a:rPr lang="pt-BR" sz="1200" b="1" dirty="0" smtClean="0">
                <a:solidFill>
                  <a:srgbClr val="006600"/>
                </a:solidFill>
              </a:rPr>
              <a:t>Sandro Paulo Carneiro</a:t>
            </a:r>
          </a:p>
          <a:p>
            <a:pPr algn="ctr"/>
            <a:r>
              <a:rPr lang="pt-BR" sz="1200" dirty="0" smtClean="0">
                <a:solidFill>
                  <a:srgbClr val="006600"/>
                </a:solidFill>
              </a:rPr>
              <a:t>Contador Municipal</a:t>
            </a:r>
          </a:p>
          <a:p>
            <a:pPr algn="ctr"/>
            <a:endParaRPr lang="pt-BR" sz="1200" dirty="0" smtClean="0">
              <a:solidFill>
                <a:srgbClr val="006600"/>
              </a:solidFill>
            </a:endParaRPr>
          </a:p>
          <a:p>
            <a:pPr algn="ctr"/>
            <a:r>
              <a:rPr lang="pt-BR" sz="1200" b="1" dirty="0" smtClean="0">
                <a:solidFill>
                  <a:srgbClr val="006600"/>
                </a:solidFill>
              </a:rPr>
              <a:t>Edson da Silva </a:t>
            </a:r>
            <a:r>
              <a:rPr lang="pt-BR" sz="1200" b="1" dirty="0" err="1" smtClean="0">
                <a:solidFill>
                  <a:srgbClr val="006600"/>
                </a:solidFill>
              </a:rPr>
              <a:t>Naizer</a:t>
            </a:r>
            <a:endParaRPr lang="pt-BR" sz="1200" b="1" dirty="0" smtClean="0">
              <a:solidFill>
                <a:srgbClr val="006600"/>
              </a:solidFill>
            </a:endParaRPr>
          </a:p>
          <a:p>
            <a:pPr algn="ctr"/>
            <a:r>
              <a:rPr lang="pt-BR" sz="1200" dirty="0" smtClean="0">
                <a:solidFill>
                  <a:srgbClr val="006600"/>
                </a:solidFill>
              </a:rPr>
              <a:t>Controle Interno</a:t>
            </a:r>
          </a:p>
          <a:p>
            <a:endParaRPr lang="pt-BR" sz="1200" dirty="0"/>
          </a:p>
        </p:txBody>
      </p:sp>
      <p:pic>
        <p:nvPicPr>
          <p:cNvPr id="9" name="Imagem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717032"/>
            <a:ext cx="4644236" cy="273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7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1268" name="Retângulo 6"/>
          <p:cNvSpPr>
            <a:spLocks noChangeArrowheads="1"/>
          </p:cNvSpPr>
          <p:nvPr/>
        </p:nvSpPr>
        <p:spPr bwMode="auto">
          <a:xfrm>
            <a:off x="863847" y="476522"/>
            <a:ext cx="74163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009900"/>
                </a:solidFill>
              </a:rPr>
              <a:t>DESPESAS POR SECRETARIAS </a:t>
            </a:r>
            <a:endParaRPr lang="pt-BR" sz="2200" b="1" dirty="0">
              <a:solidFill>
                <a:srgbClr val="00990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857666"/>
              </p:ext>
            </p:extLst>
          </p:nvPr>
        </p:nvGraphicFramePr>
        <p:xfrm>
          <a:off x="322680" y="1123580"/>
          <a:ext cx="8498639" cy="536448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SECRETARIAS MUNICIPAIS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INICIAL (a)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EMPENHADA (b)</a:t>
                      </a:r>
                      <a:endParaRPr lang="pt-BR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LIQUIDADA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 (b/a)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</a:t>
                      </a:r>
                      <a:r>
                        <a:rPr lang="pt-BR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GOVERNO - SEGOV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2.507.500,00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587.753,75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531.532,64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23,44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3 - SEC.DE </a:t>
                      </a:r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COMUNICAÇÃO </a:t>
                      </a:r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- SECOM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1.293.700,00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642.487,08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507.570,76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49,66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4 - SEC. DE NEGOCIOS JURIDICOS - SENJUR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1.838.500,00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744.130,29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740.040,44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40,48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SEC.</a:t>
                      </a:r>
                      <a:r>
                        <a:rPr lang="pt-BR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FINANÇAS E</a:t>
                      </a:r>
                      <a:r>
                        <a:rPr lang="pt-BR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PLANEJ. - SEFIP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3.323.500,00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1.655.143,44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1.423.559,75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49,80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6 - SEC. </a:t>
                      </a:r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ADM E </a:t>
                      </a:r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REC. HUMANOS - SARH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5.913.750,00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1.799.506,73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1.522.365,33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30,42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26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8 - SEC. DESENV ECONOMICO E AGROP. - SEDEA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1.556.350,00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971.447,47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620.100,69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62,41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9 - SEC TURISMO E MEIO AMBIENTE - SMTMA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5.363.050,00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2.206.515,45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1.636.585,71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41,14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626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SEC. HABITAÇÃO E DESENV SOCIAL – </a:t>
                      </a:r>
                      <a:r>
                        <a:rPr lang="pt-BR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SHADS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5.136.150,00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2.841.998,16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1.960.304,95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55,33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ENCARGOS </a:t>
                      </a:r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GERAIS DO MUNICÍPIO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11.376.154,00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6.439.458,62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6.433.901,63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– SEC. SEG. PUBLICA, TRANSITO E DEFESA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CIVIL - SEMSEP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2.042.130,00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873.424,29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pt-BR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787.581,56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42,77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3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RESERVA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CONTINGÊNCIA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7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43735"/>
              </p:ext>
            </p:extLst>
          </p:nvPr>
        </p:nvGraphicFramePr>
        <p:xfrm>
          <a:off x="1259632" y="2492896"/>
          <a:ext cx="648072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97449"/>
              </p:ext>
            </p:extLst>
          </p:nvPr>
        </p:nvGraphicFramePr>
        <p:xfrm>
          <a:off x="1331640" y="2492896"/>
          <a:ext cx="648072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6"/>
          <p:cNvSpPr>
            <a:spLocks noChangeArrowheads="1"/>
          </p:cNvSpPr>
          <p:nvPr/>
        </p:nvSpPr>
        <p:spPr bwMode="auto">
          <a:xfrm>
            <a:off x="863848" y="188640"/>
            <a:ext cx="74163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pt-BR" b="1" dirty="0" smtClean="0">
              <a:solidFill>
                <a:srgbClr val="009900"/>
              </a:solidFill>
            </a:endParaRPr>
          </a:p>
          <a:p>
            <a:pPr algn="ctr"/>
            <a:r>
              <a:rPr lang="pt-BR" sz="2200" b="1" dirty="0" smtClean="0">
                <a:solidFill>
                  <a:srgbClr val="009900"/>
                </a:solidFill>
              </a:rPr>
              <a:t>DESPESAS POR SECRETARIAS 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483786"/>
              </p:ext>
            </p:extLst>
          </p:nvPr>
        </p:nvGraphicFramePr>
        <p:xfrm>
          <a:off x="404812" y="1290637"/>
          <a:ext cx="8334375" cy="4802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03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349289"/>
              </p:ext>
            </p:extLst>
          </p:nvPr>
        </p:nvGraphicFramePr>
        <p:xfrm>
          <a:off x="251520" y="836712"/>
          <a:ext cx="8568951" cy="241554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641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894">
                <a:tc>
                  <a:txBody>
                    <a:bodyPr/>
                    <a:lstStyle/>
                    <a:p>
                      <a:pPr algn="ctr" rtl="0" fontAlgn="ctr"/>
                      <a:endParaRPr lang="pt-BR" sz="12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pt-B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SECRETARIAS MUNICIPAIS</a:t>
                      </a:r>
                    </a:p>
                    <a:p>
                      <a:pPr algn="ctr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INICIAL (a)</a:t>
                      </a:r>
                      <a:endParaRPr lang="pt-BR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EMPENHADA (b)</a:t>
                      </a:r>
                      <a:endParaRPr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LIQUIDADA</a:t>
                      </a:r>
                      <a:endParaRPr lang="pt-B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 (b/a)</a:t>
                      </a:r>
                      <a:endParaRPr lang="pt-B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894">
                <a:tc>
                  <a:txBody>
                    <a:bodyPr/>
                    <a:lstStyle/>
                    <a:p>
                      <a:pPr algn="l" rtl="0" fontAlgn="ctr"/>
                      <a:endParaRPr lang="pt-BR" sz="12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pt-BR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7 - SEC. DESENVOL. URBANO E LOGIST. - SEDUL</a:t>
                      </a:r>
                    </a:p>
                    <a:p>
                      <a:pPr algn="l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20.093.000,00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22.110.579,98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13.394.963,86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110,04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542">
                <a:tc>
                  <a:txBody>
                    <a:bodyPr/>
                    <a:lstStyle/>
                    <a:p>
                      <a:pPr algn="l" rtl="0" fontAlgn="ctr"/>
                      <a:endParaRPr lang="pt-BR" sz="12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pt-BR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10 - SEC.</a:t>
                      </a:r>
                      <a:r>
                        <a:rPr lang="pt-BR" sz="12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EDUCAÇÃO CULTURA  ESPORTE</a:t>
                      </a:r>
                      <a:r>
                        <a:rPr lang="pt-BR" sz="12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LAZER</a:t>
                      </a:r>
                      <a:r>
                        <a:rPr lang="pt-BR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SMECEL</a:t>
                      </a:r>
                    </a:p>
                    <a:p>
                      <a:pPr algn="l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39.202.089,50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20.982.943,81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13.130.681,96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53,52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894">
                <a:tc>
                  <a:txBody>
                    <a:bodyPr/>
                    <a:lstStyle/>
                    <a:p>
                      <a:pPr algn="l" rtl="0" fontAlgn="ctr"/>
                      <a:endParaRPr lang="pt-BR" sz="12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pt-BR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SECRETARIA </a:t>
                      </a:r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pt-BR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SAÚDE - SEMUS</a:t>
                      </a:r>
                    </a:p>
                    <a:p>
                      <a:pPr algn="l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22.743.263,50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14.608.557,93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13.807.355,34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64,23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6" name="Retângulo 6"/>
          <p:cNvSpPr>
            <a:spLocks noChangeArrowheads="1"/>
          </p:cNvSpPr>
          <p:nvPr/>
        </p:nvSpPr>
        <p:spPr bwMode="auto">
          <a:xfrm>
            <a:off x="827584" y="116632"/>
            <a:ext cx="74163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pt-BR" b="1" dirty="0" smtClean="0">
              <a:solidFill>
                <a:srgbClr val="009900"/>
              </a:solidFill>
            </a:endParaRPr>
          </a:p>
          <a:p>
            <a:pPr algn="ctr"/>
            <a:r>
              <a:rPr lang="pt-BR" sz="2200" b="1" dirty="0" smtClean="0">
                <a:solidFill>
                  <a:srgbClr val="009900"/>
                </a:solidFill>
              </a:rPr>
              <a:t>DESPESAS POR SECRETARIAS</a:t>
            </a:r>
            <a:endParaRPr lang="pt-BR" sz="2200" b="1" dirty="0">
              <a:solidFill>
                <a:srgbClr val="009900"/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590481"/>
              </p:ext>
            </p:extLst>
          </p:nvPr>
        </p:nvGraphicFramePr>
        <p:xfrm>
          <a:off x="251520" y="3429000"/>
          <a:ext cx="8568951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658384"/>
              </p:ext>
            </p:extLst>
          </p:nvPr>
        </p:nvGraphicFramePr>
        <p:xfrm>
          <a:off x="755576" y="1150668"/>
          <a:ext cx="7704859" cy="142561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684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4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9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10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ENTES</a:t>
                      </a:r>
                      <a:r>
                        <a:rPr lang="pt-BR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MUNICIPAIS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ORÇADA (a)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EMPENHADA (b)</a:t>
                      </a:r>
                      <a:endParaRPr lang="pt-BR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LIQUIDADA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 (b/a)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SAMAE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10.700.000,00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4.406.438,94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4.406.438,94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41,18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IPAS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26.004.400,00</a:t>
                      </a:r>
                      <a:endParaRPr lang="pt-BR" sz="1400" b="0" i="0" u="none" strike="noStrike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5.397.190,78</a:t>
                      </a:r>
                      <a:endParaRPr lang="pt-BR" sz="1400" b="0" i="0" u="none" strike="noStrike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5.397.190,78</a:t>
                      </a:r>
                      <a:endParaRPr lang="pt-BR" sz="1400" b="0" i="0" u="none" strike="noStrike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20,75</a:t>
                      </a:r>
                      <a:endParaRPr lang="pt-BR" sz="1400" b="0" i="0" u="none" strike="noStrike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 (repasse)</a:t>
                      </a:r>
                    </a:p>
                    <a:p>
                      <a:pPr algn="l" rtl="0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7.700.000,00</a:t>
                      </a:r>
                    </a:p>
                    <a:p>
                      <a:pPr algn="ctr" rtl="0" fontAlgn="b"/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2.566.666,68</a:t>
                      </a:r>
                    </a:p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2.566.666,68</a:t>
                      </a:r>
                    </a:p>
                    <a:p>
                      <a:pPr algn="ctr" rtl="0" fontAlgn="b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33,33</a:t>
                      </a:r>
                    </a:p>
                    <a:p>
                      <a:pPr algn="ctr" rtl="0" fontAlgn="b"/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907704" y="548680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9900"/>
                </a:solidFill>
              </a:rPr>
              <a:t>DESPESAS</a:t>
            </a:r>
            <a:endParaRPr lang="pt-BR" sz="2000" b="1" dirty="0">
              <a:solidFill>
                <a:srgbClr val="009900"/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621540"/>
              </p:ext>
            </p:extLst>
          </p:nvPr>
        </p:nvGraphicFramePr>
        <p:xfrm>
          <a:off x="755576" y="2676260"/>
          <a:ext cx="7704858" cy="356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95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23081" y="325393"/>
            <a:ext cx="8496300" cy="1224434"/>
          </a:xfrm>
        </p:spPr>
        <p:txBody>
          <a:bodyPr>
            <a:normAutofit fontScale="25000" lnSpcReduction="20000"/>
          </a:bodyPr>
          <a:lstStyle/>
          <a:p>
            <a:pPr algn="ctr">
              <a:spcBef>
                <a:spcPct val="0"/>
              </a:spcBef>
              <a:buNone/>
            </a:pPr>
            <a:endParaRPr lang="pt-BR" sz="8800" b="1" dirty="0" smtClean="0">
              <a:solidFill>
                <a:srgbClr val="009900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t-BR" sz="11200" b="1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DESPESAS COM PESSOAL</a:t>
            </a:r>
          </a:p>
          <a:p>
            <a:pPr algn="ctr">
              <a:spcBef>
                <a:spcPct val="0"/>
              </a:spcBef>
              <a:buNone/>
            </a:pPr>
            <a:endParaRPr lang="pt-BR" sz="11200" b="1" dirty="0" smtClean="0">
              <a:solidFill>
                <a:srgbClr val="009900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t-BR" sz="8000" dirty="0" smtClean="0"/>
              <a:t>	</a:t>
            </a:r>
            <a:r>
              <a:rPr lang="pt-BR" sz="7200" dirty="0" smtClean="0">
                <a:latin typeface="Arial" pitchFamily="34" charset="0"/>
                <a:cs typeface="Arial" pitchFamily="34" charset="0"/>
              </a:rPr>
              <a:t>De acordo com o disposto no Art.18º  da Lei de Responsabilidade Fiscal:</a:t>
            </a:r>
          </a:p>
          <a:p>
            <a:pPr>
              <a:buFont typeface="Arial" charset="0"/>
              <a:buNone/>
            </a:pPr>
            <a:endParaRPr lang="pt-BR" sz="8000" dirty="0" smtClean="0"/>
          </a:p>
          <a:p>
            <a:pPr>
              <a:buFont typeface="Arial" charset="0"/>
              <a:buNone/>
            </a:pPr>
            <a:endParaRPr lang="pt-BR" sz="1600" dirty="0" smtClean="0">
              <a:latin typeface="Book Antiqua" pitchFamily="18" charset="0"/>
            </a:endParaRPr>
          </a:p>
          <a:p>
            <a:pPr algn="just">
              <a:buFont typeface="Arial" charset="0"/>
              <a:buNone/>
            </a:pPr>
            <a:r>
              <a:rPr lang="pt-BR" sz="1600" dirty="0" smtClean="0"/>
              <a:t>	</a:t>
            </a:r>
            <a:endParaRPr lang="pt-BR" sz="1600" dirty="0" smtClean="0">
              <a:latin typeface="Book Antiqua" pitchFamily="18" charset="0"/>
            </a:endParaRPr>
          </a:p>
          <a:p>
            <a:pPr>
              <a:buFont typeface="Arial" charset="0"/>
              <a:buNone/>
            </a:pPr>
            <a:endParaRPr lang="pt-BR" sz="1600" dirty="0" smtClean="0">
              <a:latin typeface="Book Antiqua" pitchFamily="18" charset="0"/>
            </a:endParaRPr>
          </a:p>
          <a:p>
            <a:pPr>
              <a:buFont typeface="Arial" charset="0"/>
              <a:buNone/>
            </a:pPr>
            <a:endParaRPr lang="pt-BR" sz="1600" dirty="0" smtClean="0">
              <a:latin typeface="Book Antiqua" pitchFamily="18" charset="0"/>
            </a:endParaRPr>
          </a:p>
          <a:p>
            <a:pPr>
              <a:buFont typeface="Arial" charset="0"/>
              <a:buNone/>
            </a:pPr>
            <a:endParaRPr lang="pt-BR" sz="1600" dirty="0" smtClean="0">
              <a:latin typeface="Book Antiqua" pitchFamily="18" charset="0"/>
            </a:endParaRPr>
          </a:p>
          <a:p>
            <a:pPr>
              <a:buFont typeface="Arial" charset="0"/>
              <a:buNone/>
            </a:pPr>
            <a:endParaRPr lang="pt-BR" sz="1600" dirty="0" smtClean="0">
              <a:latin typeface="Book Antiqua" pitchFamily="18" charset="0"/>
            </a:endParaRPr>
          </a:p>
          <a:p>
            <a:pPr>
              <a:buFont typeface="Arial" charset="0"/>
              <a:buNone/>
            </a:pPr>
            <a:endParaRPr lang="pt-BR" sz="1600" dirty="0" smtClean="0">
              <a:latin typeface="Book Antiqua" pitchFamily="18" charset="0"/>
            </a:endParaRPr>
          </a:p>
          <a:p>
            <a:pPr>
              <a:buFont typeface="Arial" charset="0"/>
              <a:buNone/>
            </a:pPr>
            <a:r>
              <a:rPr lang="pt-BR" sz="1600" dirty="0" smtClean="0">
                <a:latin typeface="Book Antiqua" pitchFamily="18" charset="0"/>
              </a:rPr>
              <a:t>	</a:t>
            </a:r>
          </a:p>
          <a:p>
            <a:pPr>
              <a:buFont typeface="Arial" charset="0"/>
              <a:buNone/>
            </a:pPr>
            <a:endParaRPr lang="pt-BR" sz="1600" dirty="0" smtClean="0">
              <a:latin typeface="Book Antiqua" pitchFamily="18" charset="0"/>
            </a:endParaRPr>
          </a:p>
        </p:txBody>
      </p:sp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467544" y="1772816"/>
            <a:ext cx="360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000" dirty="0">
                <a:latin typeface="Arial" pitchFamily="34" charset="0"/>
                <a:cs typeface="Arial" pitchFamily="34" charset="0"/>
              </a:rPr>
              <a:t>“Para os efeitos desta Lei Complementar, entende-se como despesa total com pessoal: o somatório dos gastos do ente da Federação com os ativos, os inativos e os pensionistas, relativos a mandatos eletivos, cargos, funções ou empregos, civis, militares e de membros de Poder, com quaisquer espécies remuneratórias, tais como vencimentos e vantagens, fixas e variáveis, subsídios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, proventos </a:t>
            </a:r>
            <a:r>
              <a:rPr lang="pt-BR" sz="1000" dirty="0">
                <a:latin typeface="Arial" pitchFamily="34" charset="0"/>
                <a:cs typeface="Arial" pitchFamily="34" charset="0"/>
              </a:rPr>
              <a:t>da aposentadoria, reformas e pensões, inclusive adicionais, gratificações, horas extras e vantagens pessoais de qualquer natureza, bem como encargos sociais e contribuições recolhidas pelo ente às entidades de previdência”.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5536" y="4293096"/>
            <a:ext cx="37444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Limite Máximo     -    54%</a:t>
            </a:r>
          </a:p>
          <a:p>
            <a:pPr algn="ctr"/>
            <a:r>
              <a:rPr lang="pt-BR" b="1" dirty="0" smtClean="0"/>
              <a:t>Limite Prudencial - 51,30%</a:t>
            </a:r>
          </a:p>
          <a:p>
            <a:pPr algn="ctr"/>
            <a:r>
              <a:rPr lang="pt-BR" b="1" dirty="0" smtClean="0"/>
              <a:t>Até 30 de Abril de 2024     </a:t>
            </a:r>
            <a:r>
              <a:rPr lang="pt-BR" sz="2800" b="1" dirty="0" smtClean="0"/>
              <a:t>-  </a:t>
            </a:r>
            <a:r>
              <a:rPr lang="pt-BR" sz="2800" b="1" dirty="0" smtClean="0">
                <a:cs typeface="+mn-cs"/>
              </a:rPr>
              <a:t>42,78%</a:t>
            </a: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3" name="Retângulo 6"/>
          <p:cNvSpPr>
            <a:spLocks noChangeArrowheads="1"/>
          </p:cNvSpPr>
          <p:nvPr/>
        </p:nvSpPr>
        <p:spPr bwMode="auto">
          <a:xfrm>
            <a:off x="4427984" y="1772816"/>
            <a:ext cx="3816424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pt-BR" b="1" dirty="0" smtClean="0">
              <a:solidFill>
                <a:srgbClr val="009900"/>
              </a:solidFill>
            </a:endParaRPr>
          </a:p>
          <a:p>
            <a:pPr algn="ctr"/>
            <a:r>
              <a:rPr lang="pt-BR" sz="1100" b="1" dirty="0" smtClean="0">
                <a:solidFill>
                  <a:srgbClr val="009900"/>
                </a:solidFill>
              </a:rPr>
              <a:t>Comportamento da RCL X DESPESA COM PESSOAL</a:t>
            </a:r>
            <a:endParaRPr lang="pt-BR" sz="1100" b="1" dirty="0">
              <a:solidFill>
                <a:srgbClr val="0099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228184" y="6237312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Nota: Anexo Não Consolidado</a:t>
            </a:r>
            <a:br>
              <a:rPr lang="pt-BR" sz="1100" dirty="0" smtClean="0"/>
            </a:br>
            <a:r>
              <a:rPr lang="pt-BR" sz="1100" dirty="0" smtClean="0"/>
              <a:t>Contabilidade em fase de fechamento.</a:t>
            </a:r>
            <a:endParaRPr lang="pt-BR" sz="11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112199"/>
              </p:ext>
            </p:extLst>
          </p:nvPr>
        </p:nvGraphicFramePr>
        <p:xfrm>
          <a:off x="4139951" y="2578200"/>
          <a:ext cx="4679429" cy="321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827584" y="0"/>
            <a:ext cx="74163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pt-BR" b="1" dirty="0" smtClean="0">
              <a:solidFill>
                <a:srgbClr val="009900"/>
              </a:solidFill>
            </a:endParaRPr>
          </a:p>
          <a:p>
            <a:pPr algn="ctr"/>
            <a:r>
              <a:rPr lang="pt-BR" sz="2200" b="1" dirty="0" smtClean="0">
                <a:solidFill>
                  <a:srgbClr val="009900"/>
                </a:solidFill>
              </a:rPr>
              <a:t>DESPESA COM PESSOAL ACUMULADA</a:t>
            </a:r>
            <a:endParaRPr lang="pt-BR" sz="2200" b="1" dirty="0">
              <a:solidFill>
                <a:srgbClr val="00990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921043"/>
              </p:ext>
            </p:extLst>
          </p:nvPr>
        </p:nvGraphicFramePr>
        <p:xfrm>
          <a:off x="539552" y="908719"/>
          <a:ext cx="7992888" cy="504055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422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485">
                <a:tc>
                  <a:txBody>
                    <a:bodyPr/>
                    <a:lstStyle/>
                    <a:p>
                      <a:pPr algn="ctr" rtl="0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134">
                <a:tc>
                  <a:txBody>
                    <a:bodyPr/>
                    <a:lstStyle/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PESSOAL ATIVO</a:t>
                      </a:r>
                    </a:p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84.168.365,38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134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PESSOAL INATIVO, PENSIONISTAS E OUTROS</a:t>
                      </a:r>
                    </a:p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2.151.470,27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134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 TOTAL COM PESSOAL</a:t>
                      </a:r>
                    </a:p>
                    <a:p>
                      <a:pPr algn="just" rtl="0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86.319.835,65</a:t>
                      </a:r>
                    </a:p>
                    <a:p>
                      <a:pPr algn="ctr" rtl="0" fontAlgn="ctr"/>
                      <a:endParaRPr lang="pt-B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134">
                <a:tc>
                  <a:txBody>
                    <a:bodyPr/>
                    <a:lstStyle/>
                    <a:p>
                      <a:pPr algn="just" rtl="0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CORRENTE LÍQUIDA AJUSTADA</a:t>
                      </a:r>
                    </a:p>
                    <a:p>
                      <a:pPr algn="just" rtl="0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183.929.929,11</a:t>
                      </a:r>
                    </a:p>
                    <a:p>
                      <a:pPr algn="ctr" rtl="0" fontAlgn="ctr"/>
                      <a:endParaRPr lang="pt-B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134">
                <a:tc>
                  <a:txBody>
                    <a:bodyPr/>
                    <a:lstStyle/>
                    <a:p>
                      <a:pPr algn="just" rtl="0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DE DESPESA TOTAL COM PESSOAL</a:t>
                      </a:r>
                    </a:p>
                    <a:p>
                      <a:pPr algn="just" rtl="0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42,78%</a:t>
                      </a:r>
                    </a:p>
                    <a:p>
                      <a:pPr algn="ctr" rtl="0" fontAlgn="ctr"/>
                      <a:endParaRPr lang="pt-B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134">
                <a:tc>
                  <a:txBody>
                    <a:bodyPr/>
                    <a:lstStyle/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 MÁXIMO (inciso I,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II, e III, art. 20 da LRF) – 54%</a:t>
                      </a:r>
                    </a:p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99.322.161,72</a:t>
                      </a:r>
                    </a:p>
                    <a:p>
                      <a:pPr algn="ctr" rtl="0" fontAlgn="ctr"/>
                      <a:endParaRPr lang="pt-B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134">
                <a:tc>
                  <a:txBody>
                    <a:bodyPr/>
                    <a:lstStyle/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PRUDENCIAL (parágrafo único do art. 22 da LRF) – 51,30%</a:t>
                      </a:r>
                    </a:p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94.356.053,63</a:t>
                      </a:r>
                    </a:p>
                    <a:p>
                      <a:pPr algn="ctr" rtl="0" fontAlgn="ctr"/>
                      <a:endParaRPr lang="pt-B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134">
                <a:tc>
                  <a:txBody>
                    <a:bodyPr/>
                    <a:lstStyle/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ALERTA 48,60%</a:t>
                      </a:r>
                    </a:p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89.389.945,55</a:t>
                      </a:r>
                    </a:p>
                    <a:p>
                      <a:pPr algn="ctr" rtl="0" fontAlgn="ctr"/>
                      <a:endParaRPr lang="pt-B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39552" y="6309320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Nota: Anexo Não Consolidado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827584" y="332656"/>
            <a:ext cx="74163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pt-BR" b="1" dirty="0" smtClean="0">
              <a:solidFill>
                <a:srgbClr val="009900"/>
              </a:solidFill>
            </a:endParaRPr>
          </a:p>
          <a:p>
            <a:pPr algn="ctr"/>
            <a:r>
              <a:rPr lang="pt-BR" sz="2200" b="1" dirty="0" smtClean="0">
                <a:solidFill>
                  <a:srgbClr val="009900"/>
                </a:solidFill>
              </a:rPr>
              <a:t>DESPESAS COM FUNDEB AO MAGISTÉRIO</a:t>
            </a:r>
            <a:endParaRPr lang="pt-BR" sz="2200" b="1" dirty="0">
              <a:solidFill>
                <a:srgbClr val="009900"/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4392488" cy="2232248"/>
          </a:xfrm>
        </p:spPr>
        <p:txBody>
          <a:bodyPr>
            <a:normAutofit fontScale="85000" lnSpcReduction="10000"/>
          </a:bodyPr>
          <a:lstStyle/>
          <a:p>
            <a:pPr>
              <a:buFont typeface="Arial" charset="0"/>
              <a:buNone/>
            </a:pPr>
            <a:endParaRPr lang="pt-BR" sz="1800" b="1" dirty="0" smtClean="0">
              <a:latin typeface="Book Antiqua" pitchFamily="18" charset="0"/>
            </a:endParaRPr>
          </a:p>
          <a:p>
            <a:pPr algn="ctr">
              <a:buFont typeface="Arial" charset="0"/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De acordo com o disposto no Art.7º da Lei Federal 9424/96, o recurso do FUNDEB obrigatoriamente no mínimo 70% deve ser direcionado em despesas com o Magistério (Remuneração e Vantagens Fixas, 13º Salário, Férias, Licenças Especiais, etc. e Encargos Previdenciários Patronais dos Professores, Diretores, Inspetores, Orientadores, etc.), junto às Escolas Municipais do Ensino Fundamental.</a:t>
            </a:r>
          </a:p>
          <a:p>
            <a:pPr algn="just">
              <a:buFont typeface="Arial" charset="0"/>
              <a:buNone/>
            </a:pPr>
            <a:endParaRPr lang="pt-BR" sz="2000" dirty="0" smtClean="0"/>
          </a:p>
          <a:p>
            <a:pPr>
              <a:buFont typeface="Arial" charset="0"/>
              <a:buNone/>
            </a:pPr>
            <a:endParaRPr lang="pt-BR" sz="1600" dirty="0" smtClean="0">
              <a:latin typeface="Book Antiqua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87624" y="3645024"/>
            <a:ext cx="3168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FUNDEB na remuneração do Magistério, gasto mínimo de 70%</a:t>
            </a:r>
          </a:p>
          <a:p>
            <a:pPr algn="ctr">
              <a:buFont typeface="Arial" charset="0"/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ctr">
              <a:buFont typeface="Arial" charset="0"/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Até 30 de Abril de 2024    58,43%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4016102" cy="485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827584" y="476672"/>
            <a:ext cx="74163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pt-BR" b="1" dirty="0" smtClean="0">
              <a:solidFill>
                <a:srgbClr val="009900"/>
              </a:solidFill>
            </a:endParaRPr>
          </a:p>
          <a:p>
            <a:pPr algn="ctr"/>
            <a:r>
              <a:rPr lang="pt-BR" sz="2200" b="1" dirty="0" smtClean="0">
                <a:solidFill>
                  <a:srgbClr val="009900"/>
                </a:solidFill>
              </a:rPr>
              <a:t>DESPESAS COM EDUCAÇÃO</a:t>
            </a:r>
            <a:endParaRPr lang="pt-BR" sz="2200" b="1" dirty="0">
              <a:solidFill>
                <a:srgbClr val="00990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648697"/>
              </p:ext>
            </p:extLst>
          </p:nvPr>
        </p:nvGraphicFramePr>
        <p:xfrm>
          <a:off x="395536" y="1700808"/>
          <a:ext cx="8496944" cy="388843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8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60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DEMONSTRATIVO DAS RECEITAS E DESPESAS EMPENHADAS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 MDE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PERÍODO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393">
                <a:tc>
                  <a:txBody>
                    <a:bodyPr/>
                    <a:lstStyle/>
                    <a:p>
                      <a:pPr algn="just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RECURSOS DO FUNDEB RECEBIDOS NO EXERCÍCIO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9.723.528,89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796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MÍNIMO DE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FUNDEB – A SER APLICADO NA REMUNERAÇÃO DOS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PROFISSIONAIS DO MAGISTÉRIO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6.806.470,22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796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DAS DESPESAS COM REMUNERAÇÃO DOS PROFISSIONAIS DO MAGISTÉRIO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5.320.061,05</a:t>
                      </a:r>
                    </a:p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393">
                <a:tc>
                  <a:txBody>
                    <a:bodyPr/>
                    <a:lstStyle/>
                    <a:p>
                      <a:pPr algn="just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PERCENTUAL APLICADO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58,43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444208" y="6165304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Nota: Contabilidade em fase de fechamento.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899592" y="404664"/>
            <a:ext cx="74163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pt-BR" b="1" dirty="0" smtClean="0">
              <a:solidFill>
                <a:srgbClr val="009900"/>
              </a:solidFill>
            </a:endParaRPr>
          </a:p>
          <a:p>
            <a:pPr algn="ctr"/>
            <a:r>
              <a:rPr lang="pt-BR" sz="2200" b="1" dirty="0" smtClean="0">
                <a:solidFill>
                  <a:srgbClr val="009900"/>
                </a:solidFill>
              </a:rPr>
              <a:t>DESPESAS COM EDUCAÇÃO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644008" y="1124745"/>
            <a:ext cx="4176464" cy="3600400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endParaRPr lang="pt-BR" sz="1800" b="1" dirty="0" smtClean="0">
              <a:latin typeface="Book Antiqua" pitchFamily="18" charset="0"/>
            </a:endParaRPr>
          </a:p>
          <a:p>
            <a:pPr algn="just">
              <a:buFont typeface="Arial" charset="0"/>
              <a:buNone/>
            </a:pPr>
            <a:r>
              <a:rPr lang="pt-BR" sz="1800" dirty="0" smtClean="0">
                <a:latin typeface="Book Antiqua" pitchFamily="18" charset="0"/>
              </a:rPr>
              <a:t> 	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O limite mínimo em despesas com educação é citado no Art. 212 da Constituição Federal:</a:t>
            </a:r>
          </a:p>
          <a:p>
            <a:pPr algn="just">
              <a:buFont typeface="Arial" charset="0"/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“A União aplicará, anualmente, nunca menos de dezoito, e os Estados, o Distrito Federal e os Municípios vinte e cinco por cento, no mínimo, da receita resultante de impostos, compreendida a proveniente de transferências, na manutenção e desenvolvimento do ensino”.</a:t>
            </a:r>
          </a:p>
          <a:p>
            <a:pPr algn="just">
              <a:buFont typeface="Arial" charset="0"/>
              <a:buNone/>
            </a:pPr>
            <a:endParaRPr lang="pt-BR" sz="1800" dirty="0" smtClean="0"/>
          </a:p>
          <a:p>
            <a:pPr algn="ctr">
              <a:buFont typeface="Arial" charset="0"/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	</a:t>
            </a:r>
            <a:endParaRPr lang="pt-BR" sz="2800" b="1" dirty="0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3204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619672" y="4581128"/>
            <a:ext cx="5904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Índice ajustado de Aplicação no Ensino</a:t>
            </a:r>
          </a:p>
          <a:p>
            <a:pPr algn="ctr">
              <a:buFont typeface="Arial" charset="0"/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(Mínimo de 25%)</a:t>
            </a:r>
          </a:p>
          <a:p>
            <a:pPr algn="ctr">
              <a:buFont typeface="Arial" charset="0"/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	 Até 30 de Abril de 2024    </a:t>
            </a:r>
            <a:r>
              <a:rPr lang="pt-BR" sz="2800" b="1" dirty="0" smtClean="0"/>
              <a:t>19,96%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827584" y="476672"/>
            <a:ext cx="74163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pt-BR" b="1" dirty="0" smtClean="0">
              <a:solidFill>
                <a:srgbClr val="009900"/>
              </a:solidFill>
            </a:endParaRPr>
          </a:p>
          <a:p>
            <a:pPr algn="ctr"/>
            <a:r>
              <a:rPr lang="pt-BR" sz="2200" b="1" dirty="0" smtClean="0">
                <a:solidFill>
                  <a:srgbClr val="009900"/>
                </a:solidFill>
              </a:rPr>
              <a:t>DESPESAS COM EDUCAÇÃO </a:t>
            </a:r>
            <a:endParaRPr lang="pt-BR" sz="2200" b="1" dirty="0">
              <a:solidFill>
                <a:srgbClr val="00990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375548"/>
              </p:ext>
            </p:extLst>
          </p:nvPr>
        </p:nvGraphicFramePr>
        <p:xfrm>
          <a:off x="323528" y="1340768"/>
          <a:ext cx="8496944" cy="457143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18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LIQUIDADAS ATÉ O QUADRIMESTRE</a:t>
                      </a:r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30 DE ABRIL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2024</a:t>
                      </a:r>
                      <a:endParaRPr lang="pt-BR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53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BRUTA DE IMPOSTOS E TRANSFERÊNCIAS CONSTITUCIONAIS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LEGAIS</a:t>
                      </a:r>
                    </a:p>
                    <a:p>
                      <a:pPr algn="just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48.209.967,18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019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MÍNIMO DE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FUNDEB –  A SER APLICADO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12.052.491,79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019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APLICADO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DEDUÇÕES CONSTITUCIONAIS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9.624.102,63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019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PERCENTUAL APLICADO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19,96</a:t>
                      </a:r>
                    </a:p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588224" y="6165304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Nota: Contabilidade em fase de fechamento.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Espaço Reservado para Conteúdo 4"/>
          <p:cNvSpPr txBox="1">
            <a:spLocks/>
          </p:cNvSpPr>
          <p:nvPr/>
        </p:nvSpPr>
        <p:spPr>
          <a:xfrm>
            <a:off x="395536" y="548680"/>
            <a:ext cx="3312368" cy="58326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METAS FISCAIS</a:t>
            </a:r>
          </a:p>
          <a:p>
            <a:pPr algn="just"/>
            <a:r>
              <a:rPr lang="pt-BR" sz="1600" dirty="0" smtClean="0"/>
              <a:t>A Lei de Responsabilidade Fiscal (LRF) foi implementada para estabelecer normas que regem as finanças públicas, visando responsabilizar a gestão fiscal. Apresentando-se como um conjunto de regras dispersas, a LRF busca evitar comprometimentos prejudiciais à Administração Pública nas áreas financeira e orçamentária. Um dos mecanismos destacados é a realização de audiências públicas para avaliação de metas fiscais, promovendo transparência, participação cidadã e prestação de contas mais aberta e democrática. Assim, a LRF não apenas exige responsabilidade individual do gestor, mas também enfatiza a importância da transparência e participação social na condução das finanças públicas.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pt-BR" sz="16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67944" y="548680"/>
            <a:ext cx="4680520" cy="266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hangingPunct="0">
              <a:spcBef>
                <a:spcPct val="20000"/>
              </a:spcBef>
              <a:defRPr/>
            </a:pPr>
            <a:r>
              <a:rPr lang="pt-BR" b="1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PLANEJAMENTO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pt-BR" sz="16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É o grande princípio da Lei de Responsabilidade Fiscal. </a:t>
            </a:r>
            <a:r>
              <a:rPr lang="pt-PT" sz="16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 Lei 4.320/64, em seu Artigo 48, alínea b, define como necessário: MANTER, DURANTE O EXERCÍCIO, NA MEDIDA DO POSSÍVEL, O EQUILÍBRIO ENTRE A RECEITA ARRECADADA E A DESPESA REALIZADA, DE MODO A REDUZIR AO MÍNIMO EVENTUAIS INSUFICIÊNCIAS DE TESOURARIA.</a:t>
            </a:r>
            <a:endParaRPr lang="pt-BR" sz="16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4320480" cy="293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899592" y="0"/>
            <a:ext cx="74163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pt-BR" b="1" dirty="0" smtClean="0">
              <a:solidFill>
                <a:srgbClr val="009900"/>
              </a:solidFill>
            </a:endParaRPr>
          </a:p>
          <a:p>
            <a:pPr algn="ctr"/>
            <a:r>
              <a:rPr lang="pt-BR" sz="2200" b="1" dirty="0" smtClean="0">
                <a:solidFill>
                  <a:srgbClr val="009900"/>
                </a:solidFill>
              </a:rPr>
              <a:t>DESPESAS COM SAÚDE </a:t>
            </a:r>
            <a:endParaRPr lang="pt-BR" sz="2200" b="1" dirty="0">
              <a:solidFill>
                <a:srgbClr val="009900"/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764704"/>
            <a:ext cx="3816423" cy="3384375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</a:pPr>
            <a:endParaRPr lang="pt-BR" sz="1800" dirty="0" smtClean="0">
              <a:solidFill>
                <a:srgbClr val="008000"/>
              </a:solidFill>
              <a:latin typeface="Book Antiqua" pitchFamily="18" charset="0"/>
            </a:endParaRPr>
          </a:p>
          <a:p>
            <a:pPr algn="ctr" eaLnBrk="1" hangingPunct="1">
              <a:buFontTx/>
              <a:buNone/>
            </a:pPr>
            <a:r>
              <a:rPr lang="pt-BR" sz="1800" dirty="0" smtClean="0">
                <a:latin typeface="Book Antiqua" pitchFamily="18" charset="0"/>
              </a:rPr>
              <a:t>	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O Art. 77, Inciso III, do ADCT da Constituição Federal, dispõe: </a:t>
            </a:r>
          </a:p>
          <a:p>
            <a:pPr algn="ctr" eaLnBrk="1" hangingPunct="1">
              <a:buFontTx/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“Os recursos mínimos aplicados nas ações e serviços públicos de saúde serão equivalentes, no caso dos Municípios,  </a:t>
            </a:r>
          </a:p>
          <a:p>
            <a:pPr algn="ctr" eaLnBrk="1" hangingPunct="1">
              <a:buFontTx/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15%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(quinze por cento) </a:t>
            </a:r>
          </a:p>
          <a:p>
            <a:pPr algn="ctr" eaLnBrk="1" hangingPunct="1">
              <a:buFontTx/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do produto arrecadação dos impostos a que se refere o Art. 156 e </a:t>
            </a:r>
          </a:p>
          <a:p>
            <a:pPr algn="ctr" eaLnBrk="1" hangingPunct="1">
              <a:buFontTx/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dos recursos que tratam os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arts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 158 e 159, Inciso I, alínea. B</a:t>
            </a:r>
          </a:p>
          <a:p>
            <a:pPr algn="ctr" eaLnBrk="1" hangingPunct="1">
              <a:buFontTx/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e parágrafo 3º.</a:t>
            </a:r>
          </a:p>
          <a:p>
            <a:pPr algn="just" eaLnBrk="1" hangingPunct="1">
              <a:buFontTx/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None/>
            </a:pPr>
            <a:endParaRPr lang="pt-BR" sz="1800" dirty="0" smtClean="0">
              <a:latin typeface="Book Antiqua" pitchFamily="18" charset="0"/>
            </a:endParaRPr>
          </a:p>
          <a:p>
            <a:pPr>
              <a:buFont typeface="Arial" charset="0"/>
              <a:buNone/>
            </a:pPr>
            <a:endParaRPr lang="pt-BR" sz="1800" dirty="0" smtClean="0">
              <a:latin typeface="Book Antiqua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4509120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Índice ajustado de Aplicação na  SAÚDE</a:t>
            </a:r>
          </a:p>
          <a:p>
            <a:pPr algn="ctr">
              <a:buFont typeface="Arial" charset="0"/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Até 30 de Abril de 2024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20,19</a:t>
            </a:r>
            <a:r>
              <a:rPr lang="pt-BR" sz="2400" b="1" dirty="0" smtClean="0"/>
              <a:t>%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80728"/>
            <a:ext cx="4144814" cy="558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827584" y="188640"/>
            <a:ext cx="74163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pt-BR" b="1" dirty="0" smtClean="0">
              <a:solidFill>
                <a:srgbClr val="009900"/>
              </a:solidFill>
            </a:endParaRPr>
          </a:p>
          <a:p>
            <a:pPr algn="ctr"/>
            <a:r>
              <a:rPr lang="pt-BR" sz="2200" b="1" dirty="0" smtClean="0">
                <a:solidFill>
                  <a:srgbClr val="009900"/>
                </a:solidFill>
              </a:rPr>
              <a:t>DESPESAS COM SAÚDE</a:t>
            </a:r>
            <a:endParaRPr lang="pt-BR" sz="2200" b="1" dirty="0">
              <a:solidFill>
                <a:srgbClr val="00990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155448"/>
              </p:ext>
            </p:extLst>
          </p:nvPr>
        </p:nvGraphicFramePr>
        <p:xfrm>
          <a:off x="323528" y="1124744"/>
          <a:ext cx="8496944" cy="482453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39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LIQUIDADAS ATÉ O QUADRIMESTRE</a:t>
                      </a:r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30 DE ABRIL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2024</a:t>
                      </a:r>
                      <a:endParaRPr lang="pt-BR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860">
                <a:tc>
                  <a:txBody>
                    <a:bodyPr/>
                    <a:lstStyle/>
                    <a:p>
                      <a:pPr algn="just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IMPOSTOS E TRANSFERÊNCIAS CONSTITUCIONAIS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LEGAIS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48.209.967,18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948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MÍNIMA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APLICAR – 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7.231.495,07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860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APLICADO APÓS DEDUÇÕES DO SUS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9.731.380,33</a:t>
                      </a:r>
                    </a:p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948">
                <a:tc>
                  <a:txBody>
                    <a:bodyPr/>
                    <a:lstStyle/>
                    <a:p>
                      <a:pPr algn="just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APLICADO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MAIOR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2.499.885,26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948">
                <a:tc>
                  <a:txBody>
                    <a:bodyPr/>
                    <a:lstStyle/>
                    <a:p>
                      <a:pPr algn="just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PERCENTUAL APLICADO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20,19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588224" y="6165304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Nota: Contabilidade em fase de fechamento.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1547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dirty="0"/>
          </a:p>
        </p:txBody>
      </p:sp>
      <p:pic>
        <p:nvPicPr>
          <p:cNvPr id="15363" name="Picture 2" descr="F:\LOGOS RESOLUÇÃO MENOR\BRASÃO CIRCUL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428625"/>
            <a:ext cx="11588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619283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4293097"/>
            <a:ext cx="7830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9900"/>
                </a:solidFill>
              </a:rPr>
              <a:t>Obrigada a todos!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Para mais informações acessar o </a:t>
            </a:r>
            <a:r>
              <a:rPr lang="pt-BR" dirty="0"/>
              <a:t>link </a:t>
            </a:r>
            <a:r>
              <a:rPr lang="pt-BR" dirty="0" smtClean="0"/>
              <a:t>             </a:t>
            </a:r>
            <a:r>
              <a:rPr lang="pt-BR" dirty="0" smtClean="0">
                <a:hlinkClick r:id="rId4"/>
              </a:rPr>
              <a:t>http</a:t>
            </a:r>
            <a:r>
              <a:rPr lang="pt-BR" dirty="0">
                <a:hlinkClick r:id="rId4"/>
              </a:rPr>
              <a:t>://portal.jaguariaiva.pr.gov.br/transparencia</a:t>
            </a:r>
            <a:r>
              <a:rPr lang="pt-BR" dirty="0" smtClean="0">
                <a:hlinkClick r:id="rId4"/>
              </a:rPr>
              <a:t>/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PROGOV TCE	</a:t>
            </a:r>
          </a:p>
          <a:p>
            <a:pPr algn="ctr"/>
            <a:r>
              <a:rPr lang="pt-BR" sz="3600" dirty="0" smtClean="0">
                <a:solidFill>
                  <a:srgbClr val="009900"/>
                </a:solidFill>
              </a:rPr>
              <a:t>Portal da Transparência</a:t>
            </a:r>
            <a:endParaRPr lang="pt-BR" sz="36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/>
          <p:cNvSpPr>
            <a:spLocks noChangeArrowheads="1"/>
          </p:cNvSpPr>
          <p:nvPr/>
        </p:nvSpPr>
        <p:spPr bwMode="auto">
          <a:xfrm>
            <a:off x="179512" y="332656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28774" y="600919"/>
            <a:ext cx="7886700" cy="83162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sz="2400" b="1" dirty="0" smtClean="0">
                <a:solidFill>
                  <a:srgbClr val="009900"/>
                </a:solidFill>
                <a:latin typeface="Arial" charset="0"/>
                <a:ea typeface="+mn-ea"/>
                <a:cs typeface="Arial" charset="0"/>
              </a:rPr>
              <a:t>     RECEITA POR CATEGORIA ECONÔMICA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085229"/>
              </p:ext>
            </p:extLst>
          </p:nvPr>
        </p:nvGraphicFramePr>
        <p:xfrm>
          <a:off x="251520" y="1412776"/>
          <a:ext cx="5311501" cy="419261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56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4838"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ORÇADA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ARRECADADA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O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PERÍODO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228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RECEITAS CORRENTES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882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PREFEITURA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131.819.137,00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57.925.531,42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43,94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332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SAMAE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10.700.000,00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4.142.021,59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38,71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882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IPAS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26.004.400,00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7.337.790,84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28,22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CAPITAL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882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PREFEITURA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270.000,00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8.141.593,23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0593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168.793.537,00</a:t>
                      </a:r>
                    </a:p>
                    <a:p>
                      <a:pPr marL="0" algn="ctr" defTabSz="685800" rtl="0" eaLnBrk="1" fontAlgn="b" latinLnBrk="0" hangingPunct="1"/>
                      <a:endParaRPr lang="pt-BR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77.546.937,08</a:t>
                      </a:r>
                    </a:p>
                    <a:p>
                      <a:pPr marL="0" algn="ctr" defTabSz="685800" rtl="0" eaLnBrk="1" fontAlgn="b" latinLnBrk="0" hangingPunct="1"/>
                      <a:endParaRPr lang="pt-BR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45,94</a:t>
                      </a:r>
                    </a:p>
                    <a:p>
                      <a:pPr marL="0" algn="ctr" defTabSz="685800" rtl="0" eaLnBrk="1" fontAlgn="b" latinLnBrk="0" hangingPunct="1"/>
                      <a:endParaRPr lang="pt-BR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51520" y="6381328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Nota: Anexo Consolidado</a:t>
            </a:r>
            <a:endParaRPr lang="pt-BR" sz="11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483904"/>
              </p:ext>
            </p:extLst>
          </p:nvPr>
        </p:nvGraphicFramePr>
        <p:xfrm>
          <a:off x="5563021" y="1450602"/>
          <a:ext cx="3401716" cy="4858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31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tângulo 4"/>
          <p:cNvSpPr>
            <a:spLocks noChangeArrowheads="1"/>
          </p:cNvSpPr>
          <p:nvPr/>
        </p:nvSpPr>
        <p:spPr bwMode="auto">
          <a:xfrm>
            <a:off x="323528" y="1196752"/>
            <a:ext cx="38164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pt-BR" sz="2400" b="1" dirty="0" smtClean="0">
                <a:solidFill>
                  <a:srgbClr val="009900"/>
                </a:solidFill>
              </a:rPr>
              <a:t>PRINCIPAIS RECEITAS TRIBUTÁRIAS</a:t>
            </a:r>
            <a:endParaRPr lang="pt-BR" sz="2400" b="1" dirty="0">
              <a:solidFill>
                <a:srgbClr val="0099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680254"/>
              </p:ext>
            </p:extLst>
          </p:nvPr>
        </p:nvGraphicFramePr>
        <p:xfrm>
          <a:off x="4355976" y="476674"/>
          <a:ext cx="4464496" cy="604867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IMPOSTOS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ORÇADO </a:t>
                      </a:r>
                    </a:p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O PERÍODO  (b)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</a:p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 ]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(a)</a:t>
                      </a:r>
                      <a:endParaRPr lang="pt-B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IPTU</a:t>
                      </a:r>
                    </a:p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6.161.200,00</a:t>
                      </a:r>
                    </a:p>
                    <a:p>
                      <a:pPr algn="just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637.784,44</a:t>
                      </a:r>
                    </a:p>
                    <a:p>
                      <a:pPr algn="ctr" rtl="0" fontAlgn="t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10,35</a:t>
                      </a:r>
                    </a:p>
                    <a:p>
                      <a:pPr algn="ctr" rtl="0" fontAlgn="t"/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678">
                <a:tc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8.531.800,00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3.486.332,34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40,86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6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IRRF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4.397.400,00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1.705.210,58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38,78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96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ITBI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1.001.090,00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2.426.446,72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242,38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TAXAS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5.892.180,00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2.445.770,40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41,51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194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CONTRIBUIÇÕES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2.000.000,00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550.287,41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27,51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194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RECEITAS TRIBUTÁRIAS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27.983.670,00</a:t>
                      </a:r>
                      <a:endParaRPr lang="pt-BR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11.251.831,89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40,21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3744416" cy="334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1484784"/>
            <a:ext cx="30251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pt-BR" sz="2400" b="1" dirty="0" smtClean="0">
                <a:solidFill>
                  <a:srgbClr val="009900"/>
                </a:solidFill>
              </a:rPr>
              <a:t>TRANSFERÊNCIAS</a:t>
            </a:r>
          </a:p>
          <a:p>
            <a:pPr algn="ctr">
              <a:buFont typeface="Arial" charset="0"/>
              <a:buNone/>
            </a:pPr>
            <a:r>
              <a:rPr lang="pt-BR" sz="2400" b="1" dirty="0" smtClean="0">
                <a:solidFill>
                  <a:srgbClr val="009900"/>
                </a:solidFill>
              </a:rPr>
              <a:t> CORRENTES </a:t>
            </a:r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654421"/>
              </p:ext>
            </p:extLst>
          </p:nvPr>
        </p:nvGraphicFramePr>
        <p:xfrm>
          <a:off x="3419872" y="476672"/>
          <a:ext cx="5400600" cy="583265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44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6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IMPOSTOS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ORÇADA</a:t>
                      </a:r>
                    </a:p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O PERÍODO (b)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</a:p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 ]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(a)</a:t>
                      </a:r>
                      <a:endParaRPr lang="pt-B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722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FPM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FUNDO DE PARTICIPAÇÃO DOS MUNICÍPIOS</a:t>
                      </a:r>
                    </a:p>
                    <a:p>
                      <a:pPr algn="just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32.000.000,00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12.989.055,42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40,59</a:t>
                      </a:r>
                    </a:p>
                    <a:p>
                      <a:pPr algn="ctr" rtl="0" fontAlgn="t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576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ITR – COTA-PARTE DO IMPOSTO SOBRE A PROPRIEDADE TERRITORIAL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RURAL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2.000.000,00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87.308,54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4,36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74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TRANSFERÊNCIA DE RECURSOS DO SISTEMA ÚNICO DE SAÚDE</a:t>
                      </a:r>
                    </a:p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4.387.600,00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2.688.251,66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61,27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374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TRANSF.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RECURSOS DO FUNDO NACIONAL DO DESENV. DA EDUCAÇÃO – FNDE</a:t>
                      </a:r>
                    </a:p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2.144.500,00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836.083,96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38,98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940152" y="6381328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Nota: Principais receitas </a:t>
            </a:r>
            <a:r>
              <a:rPr lang="pt-BR" sz="1100" dirty="0" err="1" smtClean="0"/>
              <a:t>transf</a:t>
            </a:r>
            <a:r>
              <a:rPr lang="pt-BR" sz="1100" dirty="0" smtClean="0"/>
              <a:t>. correntes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2088232" cy="25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54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302154"/>
              </p:ext>
            </p:extLst>
          </p:nvPr>
        </p:nvGraphicFramePr>
        <p:xfrm>
          <a:off x="395536" y="548681"/>
          <a:ext cx="5472608" cy="568863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501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4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IMPOSTOS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ORÇADA</a:t>
                      </a:r>
                    </a:p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O PERÍODO (b)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</a:p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 ]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(a)</a:t>
                      </a:r>
                      <a:endParaRPr lang="pt-B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4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ICMS – MPOSTO SOBRE CIRCULAÇÃO DE MERCADORIAS E SERVIÇOS</a:t>
                      </a:r>
                    </a:p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30.400.000,00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14.563.940,18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47,90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430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IPVA – IMPOSTO SOBRE PROPRIEDADE DE VEÍCULOS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AUTOMOTORES</a:t>
                      </a:r>
                    </a:p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4.000.000,00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4.130.373,03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103,26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370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IPI – IMPOSTO SOBRE PRODUTOS INDUSTRIALIZADOS</a:t>
                      </a:r>
                    </a:p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320.000,00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192.662,32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60,21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4370">
                <a:tc>
                  <a:txBody>
                    <a:bodyPr/>
                    <a:lstStyle/>
                    <a:p>
                      <a:pPr marL="0" marR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TRANSF. DA COMPENSAÇÃO FINANCEIRA EXPLORAÇÃO DE REC. NATURAIS</a:t>
                      </a:r>
                    </a:p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500.000,00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316.859,31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63,37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6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TRANSF. DE CONVÊNIOS DA UNIÃO E DE SUAS ENTIDADES</a:t>
                      </a:r>
                    </a:p>
                    <a:p>
                      <a:pPr algn="l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86.642,99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95536" y="6381328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Nota: Principais receitas </a:t>
            </a:r>
            <a:r>
              <a:rPr lang="pt-BR" sz="1100" dirty="0" err="1" smtClean="0"/>
              <a:t>transf</a:t>
            </a:r>
            <a:r>
              <a:rPr lang="pt-BR" sz="1100" dirty="0" smtClean="0"/>
              <a:t>. correntes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5940152" y="1268760"/>
            <a:ext cx="30251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pt-BR" sz="2400" b="1" dirty="0" smtClean="0">
                <a:solidFill>
                  <a:srgbClr val="009900"/>
                </a:solidFill>
              </a:rPr>
              <a:t>TRANSFERÊNCIAS</a:t>
            </a:r>
          </a:p>
          <a:p>
            <a:pPr algn="ctr">
              <a:buFont typeface="Arial" charset="0"/>
              <a:buNone/>
            </a:pPr>
            <a:r>
              <a:rPr lang="pt-BR" sz="2400" b="1" dirty="0" smtClean="0">
                <a:solidFill>
                  <a:srgbClr val="009900"/>
                </a:solidFill>
              </a:rPr>
              <a:t> CORRENTES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780928"/>
            <a:ext cx="2808312" cy="388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71600" y="35172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9900"/>
                </a:solidFill>
              </a:rPr>
              <a:t>Comparativo Receita x Despesa</a:t>
            </a:r>
            <a:endParaRPr lang="pt-BR" sz="2800" b="1" dirty="0">
              <a:solidFill>
                <a:srgbClr val="0099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267187"/>
              </p:ext>
            </p:extLst>
          </p:nvPr>
        </p:nvGraphicFramePr>
        <p:xfrm>
          <a:off x="1691680" y="1104373"/>
          <a:ext cx="5688631" cy="101216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04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2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556">
                <a:tc>
                  <a:txBody>
                    <a:bodyPr/>
                    <a:lstStyle/>
                    <a:p>
                      <a:pPr algn="ctr" rtl="0" fontAlgn="ctr"/>
                      <a:endParaRPr lang="pt-B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LIQUIDADAS</a:t>
                      </a:r>
                      <a:endParaRPr lang="pt-B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22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pt-BR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685800" rtl="0" eaLnBrk="1" fontAlgn="ctr" latinLnBrk="0" hangingPunct="1"/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</a:p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pt-BR" sz="1400" dirty="0" smtClean="0"/>
                        <a:t>66.067.124,65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fontAlgn="b" latinLnBrk="0" hangingPunct="1"/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pt-BR" sz="1400" dirty="0" smtClean="0"/>
                        <a:t>56.301.108,04 </a:t>
                      </a:r>
                    </a:p>
                    <a:p>
                      <a:pPr marL="0" algn="ctr" defTabSz="685800" rtl="0" eaLnBrk="1" fontAlgn="b" latinLnBrk="0" hangingPunct="1"/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80928"/>
            <a:ext cx="369689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896672"/>
              </p:ext>
            </p:extLst>
          </p:nvPr>
        </p:nvGraphicFramePr>
        <p:xfrm>
          <a:off x="611560" y="2400416"/>
          <a:ext cx="4128814" cy="398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42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31640" y="404664"/>
            <a:ext cx="64087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B050"/>
                </a:solidFill>
              </a:rPr>
              <a:t>DESPESA PÚBLICA</a:t>
            </a: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136904" cy="39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395536" y="90872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É um termo utilizado na área de finanças públicas para descrever os gastos realizados pelos entes governamentais, como governos municipais, estaduais e federais, bem como por outras entidades públicas. Esses gastos são destinados a atender às necessidades coletivas da sociedade e são autorizados por leis orçamentárias.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56641" y="322352"/>
            <a:ext cx="7886700" cy="33220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 smtClean="0">
                <a:solidFill>
                  <a:srgbClr val="009900"/>
                </a:solidFill>
                <a:latin typeface="Arial" charset="0"/>
                <a:ea typeface="+mn-ea"/>
                <a:cs typeface="Arial" charset="0"/>
              </a:rPr>
              <a:t>DESPESA POR CATEGORIA ECONÔMICA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240219"/>
              </p:ext>
            </p:extLst>
          </p:nvPr>
        </p:nvGraphicFramePr>
        <p:xfrm>
          <a:off x="251520" y="980728"/>
          <a:ext cx="8496943" cy="495427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504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205"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ORÇADA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LIQUIDADA ATÉ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PERÍODO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205">
                <a:tc>
                  <a:txBody>
                    <a:bodyPr/>
                    <a:lstStyle/>
                    <a:p>
                      <a:pPr algn="just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CORRENTES</a:t>
                      </a:r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153.032.729,00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55.114.183,51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36,01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295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PREFEITURA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116.438.329,00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45.310.553,79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38,91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2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SAMAE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10.590.000,00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4.406.438,94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41,60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295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IPAS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26.004.400,00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5.397.190,78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20,75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205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DE CAPITAL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5.950.808,00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6.837.978,71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114,90</a:t>
                      </a:r>
                    </a:p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378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PREFEITURA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5.950.808,00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6.837.978,71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114,90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295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REPASSE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LEGISLATIVO</a:t>
                      </a:r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7.700.000,00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2.566.666,68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33,33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295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RESERVA DE CONTINGÊNCIA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2.110.000,00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695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PREFEITURA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3180410250"/>
                  </a:ext>
                </a:extLst>
              </a:tr>
              <a:tr h="198695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SAMAE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2478951544"/>
                  </a:ext>
                </a:extLst>
              </a:tr>
              <a:tr h="198695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IPAS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2092279271"/>
                  </a:ext>
                </a:extLst>
              </a:tr>
              <a:tr h="373295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168.793.537,00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64.518.828,90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38,22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51520" y="6237312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Nota: Anexo Consolidado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11074</TotalTime>
  <Words>1374</Words>
  <Application>Microsoft Office PowerPoint</Application>
  <PresentationFormat>Apresentação na tela (4:3)</PresentationFormat>
  <Paragraphs>474</Paragraphs>
  <Slides>22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DESPESA POR CATEGORIA ECONÔMICA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Bruna-Finanças</dc:creator>
  <cp:lastModifiedBy>Mirian Nacli</cp:lastModifiedBy>
  <cp:revision>1495</cp:revision>
  <cp:lastPrinted>2021-09-21T11:33:31Z</cp:lastPrinted>
  <dcterms:modified xsi:type="dcterms:W3CDTF">2024-05-20T17:20:32Z</dcterms:modified>
</cp:coreProperties>
</file>