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2"/>
  </p:notesMasterIdLst>
  <p:handoutMasterIdLst>
    <p:handoutMasterId r:id="rId33"/>
  </p:handoutMasterIdLst>
  <p:sldIdLst>
    <p:sldId id="376" r:id="rId2"/>
    <p:sldId id="441" r:id="rId3"/>
    <p:sldId id="474" r:id="rId4"/>
    <p:sldId id="440" r:id="rId5"/>
    <p:sldId id="346" r:id="rId6"/>
    <p:sldId id="422" r:id="rId7"/>
    <p:sldId id="444" r:id="rId8"/>
    <p:sldId id="459" r:id="rId9"/>
    <p:sldId id="462" r:id="rId10"/>
    <p:sldId id="472" r:id="rId11"/>
    <p:sldId id="449" r:id="rId12"/>
    <p:sldId id="450" r:id="rId13"/>
    <p:sldId id="465" r:id="rId14"/>
    <p:sldId id="445" r:id="rId15"/>
    <p:sldId id="466" r:id="rId16"/>
    <p:sldId id="382" r:id="rId17"/>
    <p:sldId id="424" r:id="rId18"/>
    <p:sldId id="463" r:id="rId19"/>
    <p:sldId id="464" r:id="rId20"/>
    <p:sldId id="470" r:id="rId21"/>
    <p:sldId id="473" r:id="rId22"/>
    <p:sldId id="468" r:id="rId23"/>
    <p:sldId id="469" r:id="rId24"/>
    <p:sldId id="451" r:id="rId25"/>
    <p:sldId id="452" r:id="rId26"/>
    <p:sldId id="453" r:id="rId27"/>
    <p:sldId id="454" r:id="rId28"/>
    <p:sldId id="455" r:id="rId29"/>
    <p:sldId id="456" r:id="rId30"/>
    <p:sldId id="372" r:id="rId31"/>
  </p:sldIdLst>
  <p:sldSz cx="9144000" cy="6858000" type="screen4x3"/>
  <p:notesSz cx="6797675" cy="99266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com Tema 1 - Ênfase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1FECB4D8-DB02-4DC6-A0A2-4F2EBAE1DC90}" styleName="Estilo Médio 1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0505E3EF-67EA-436B-97B2-0124C06EBD24}" styleName="Estilo Médio 4 - Ênfase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D03447BB-5D67-496B-8E87-E561075AD55C}" styleName="Estilo Escuro 1 - Ênfase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853" autoAdjust="0"/>
    <p:restoredTop sz="94570"/>
  </p:normalViewPr>
  <p:slideViewPr>
    <p:cSldViewPr>
      <p:cViewPr varScale="1">
        <p:scale>
          <a:sx n="68" d="100"/>
          <a:sy n="68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LINHA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PIZZA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004\usuarios$\Mirian.Nacli\Desktop\PRESTA&#199;&#195;O%20DE%20CONTAS\GRAFICO%20-%20PRESTA&#199;&#195;O%20DE%20CONTAS%20-%201&#186;%20QUADRIMESTRE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srv-004\usuarios$\Mirian.Nacli\Desktop\PRESTA&#199;&#195;O%20DE%20CONTAS\GRAFICO%20-%20PRESTA&#199;&#195;O%20DE%20CONTAS%20-%201&#186;%20QUADRIMESTRE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Mirian.Nacli\Desktop\PRESTA&#199;&#195;O%20DE%20CONTAS\GRAFICO%20-%20PRESTA&#199;&#195;O%20DE%20CONTAS%20-%201&#186;%20QUADRIMESTRE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sz="2200" dirty="0" smtClean="0"/>
              <a:t>RECEITAS CORRENTES</a:t>
            </a:r>
            <a:endParaRPr lang="pt-BR" sz="2200" dirty="0"/>
          </a:p>
        </c:rich>
      </c:tx>
      <c:layout/>
    </c:title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strRef>
              <c:f>Plan3!$B$1</c:f>
              <c:strCache>
                <c:ptCount val="1"/>
                <c:pt idx="0">
                  <c:v>ORÇADA</c:v>
                </c:pt>
              </c:strCache>
            </c:strRef>
          </c:tx>
          <c:cat>
            <c:strRef>
              <c:f>Plan3!$A$2:$A$4</c:f>
              <c:strCache>
                <c:ptCount val="3"/>
                <c:pt idx="0">
                  <c:v>PREFEITURA</c:v>
                </c:pt>
                <c:pt idx="1">
                  <c:v>SAMAE</c:v>
                </c:pt>
                <c:pt idx="2">
                  <c:v>IPAS</c:v>
                </c:pt>
              </c:strCache>
            </c:strRef>
          </c:cat>
          <c:val>
            <c:numRef>
              <c:f>Plan3!$B$2:$B$4</c:f>
              <c:numCache>
                <c:formatCode>#,##0.00</c:formatCode>
                <c:ptCount val="3"/>
                <c:pt idx="0">
                  <c:v>101021468</c:v>
                </c:pt>
                <c:pt idx="1">
                  <c:v>8602378</c:v>
                </c:pt>
                <c:pt idx="2">
                  <c:v>17192000</c:v>
                </c:pt>
              </c:numCache>
            </c:numRef>
          </c:val>
        </c:ser>
        <c:ser>
          <c:idx val="1"/>
          <c:order val="1"/>
          <c:tx>
            <c:strRef>
              <c:f>Plan3!$C$1</c:f>
              <c:strCache>
                <c:ptCount val="1"/>
                <c:pt idx="0">
                  <c:v>ARRECADADA ATÉ O PERÍODO</c:v>
                </c:pt>
              </c:strCache>
            </c:strRef>
          </c:tx>
          <c:cat>
            <c:strRef>
              <c:f>Plan3!$A$2:$A$4</c:f>
              <c:strCache>
                <c:ptCount val="3"/>
                <c:pt idx="0">
                  <c:v>PREFEITURA</c:v>
                </c:pt>
                <c:pt idx="1">
                  <c:v>SAMAE</c:v>
                </c:pt>
                <c:pt idx="2">
                  <c:v>IPAS</c:v>
                </c:pt>
              </c:strCache>
            </c:strRef>
          </c:cat>
          <c:val>
            <c:numRef>
              <c:f>Plan3!$C$2:$C$4</c:f>
              <c:numCache>
                <c:formatCode>#,##0.00</c:formatCode>
                <c:ptCount val="3"/>
                <c:pt idx="0">
                  <c:v>75009670.829999998</c:v>
                </c:pt>
                <c:pt idx="1">
                  <c:v>6193240.2200000007</c:v>
                </c:pt>
                <c:pt idx="2">
                  <c:v>9841495.7699999977</c:v>
                </c:pt>
              </c:numCache>
            </c:numRef>
          </c:val>
        </c:ser>
        <c:dLbls/>
        <c:shape val="box"/>
        <c:axId val="116754304"/>
        <c:axId val="116755840"/>
        <c:axId val="0"/>
      </c:bar3DChart>
      <c:catAx>
        <c:axId val="11675430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16755840"/>
        <c:crosses val="autoZero"/>
        <c:auto val="1"/>
        <c:lblAlgn val="ctr"/>
        <c:lblOffset val="100"/>
      </c:catAx>
      <c:valAx>
        <c:axId val="116755840"/>
        <c:scaling>
          <c:orientation val="minMax"/>
        </c:scaling>
        <c:axPos val="l"/>
        <c:majorGridlines/>
        <c:numFmt formatCode="#,##0.00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1675430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2020</c:v>
          </c:tx>
          <c:cat>
            <c:strRef>
              <c:f>Plan7!$A$2:$A$4</c:f>
              <c:strCache>
                <c:ptCount val="3"/>
                <c:pt idx="0">
                  <c:v>SECRETARIA DE INFRA E HABITAÇÃO</c:v>
                </c:pt>
                <c:pt idx="1">
                  <c:v>SEC. DE EDUCAÇÃO CULTURA E ESPORTES</c:v>
                </c:pt>
                <c:pt idx="2">
                  <c:v>SECRETARIA DE SAÚDE</c:v>
                </c:pt>
              </c:strCache>
            </c:strRef>
          </c:cat>
          <c:val>
            <c:numRef>
              <c:f>Plan7!$B$2:$B$4</c:f>
              <c:numCache>
                <c:formatCode>#,##0.00</c:formatCode>
                <c:ptCount val="3"/>
                <c:pt idx="0">
                  <c:v>16475281.710000001</c:v>
                </c:pt>
                <c:pt idx="1">
                  <c:v>16227884.92</c:v>
                </c:pt>
                <c:pt idx="2">
                  <c:v>20776823.309999999</c:v>
                </c:pt>
              </c:numCache>
            </c:numRef>
          </c:val>
        </c:ser>
        <c:ser>
          <c:idx val="1"/>
          <c:order val="1"/>
          <c:tx>
            <c:v>2021</c:v>
          </c:tx>
          <c:cat>
            <c:strRef>
              <c:f>Plan7!$A$2:$A$4</c:f>
              <c:strCache>
                <c:ptCount val="3"/>
                <c:pt idx="0">
                  <c:v>SECRETARIA DE INFRA E HABITAÇÃO</c:v>
                </c:pt>
                <c:pt idx="1">
                  <c:v>SEC. DE EDUCAÇÃO CULTURA E ESPORTES</c:v>
                </c:pt>
                <c:pt idx="2">
                  <c:v>SECRETARIA DE SAÚDE</c:v>
                </c:pt>
              </c:strCache>
            </c:strRef>
          </c:cat>
          <c:val>
            <c:numRef>
              <c:f>Plan7!$C$2:$C$4</c:f>
              <c:numCache>
                <c:formatCode>#,##0.00</c:formatCode>
                <c:ptCount val="3"/>
                <c:pt idx="0">
                  <c:v>12024959.57</c:v>
                </c:pt>
                <c:pt idx="1">
                  <c:v>17873166.210000001</c:v>
                </c:pt>
                <c:pt idx="2">
                  <c:v>21542161.210000001</c:v>
                </c:pt>
              </c:numCache>
            </c:numRef>
          </c:val>
        </c:ser>
        <c:dLbls/>
        <c:shape val="box"/>
        <c:axId val="118508160"/>
        <c:axId val="118534528"/>
        <c:axId val="0"/>
      </c:bar3DChart>
      <c:catAx>
        <c:axId val="118508160"/>
        <c:scaling>
          <c:orientation val="minMax"/>
        </c:scaling>
        <c:axPos val="b"/>
        <c:numFmt formatCode="General" sourceLinked="0"/>
        <c:tickLblPos val="nextTo"/>
        <c:crossAx val="118534528"/>
        <c:crosses val="autoZero"/>
        <c:auto val="1"/>
        <c:lblAlgn val="ctr"/>
        <c:lblOffset val="100"/>
      </c:catAx>
      <c:valAx>
        <c:axId val="118534528"/>
        <c:scaling>
          <c:orientation val="minMax"/>
        </c:scaling>
        <c:axPos val="l"/>
        <c:majorGridlines/>
        <c:numFmt formatCode="#,##0.00" sourceLinked="1"/>
        <c:tickLblPos val="nextTo"/>
        <c:crossAx val="118508160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strRef>
              <c:f>Plan4!$B$1</c:f>
              <c:strCache>
                <c:ptCount val="1"/>
                <c:pt idx="0">
                  <c:v>ORÇADA </c:v>
                </c:pt>
              </c:strCache>
            </c:strRef>
          </c:tx>
          <c:cat>
            <c:strRef>
              <c:f>Plan4!$A$2:$A$4</c:f>
              <c:strCache>
                <c:ptCount val="3"/>
                <c:pt idx="0">
                  <c:v>SAMAE</c:v>
                </c:pt>
                <c:pt idx="1">
                  <c:v>IPAS</c:v>
                </c:pt>
                <c:pt idx="2">
                  <c:v>LEGISLATIVO (repasse) </c:v>
                </c:pt>
              </c:strCache>
            </c:strRef>
          </c:cat>
          <c:val>
            <c:numRef>
              <c:f>Plan4!$B$2:$B$4</c:f>
              <c:numCache>
                <c:formatCode>#,##0.00</c:formatCode>
                <c:ptCount val="3"/>
                <c:pt idx="0">
                  <c:v>8607378</c:v>
                </c:pt>
                <c:pt idx="1">
                  <c:v>17192000</c:v>
                </c:pt>
                <c:pt idx="2">
                  <c:v>5300000</c:v>
                </c:pt>
              </c:numCache>
            </c:numRef>
          </c:val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EMPENHADA </c:v>
                </c:pt>
              </c:strCache>
            </c:strRef>
          </c:tx>
          <c:cat>
            <c:strRef>
              <c:f>Plan4!$A$2:$A$4</c:f>
              <c:strCache>
                <c:ptCount val="3"/>
                <c:pt idx="0">
                  <c:v>SAMAE</c:v>
                </c:pt>
                <c:pt idx="1">
                  <c:v>IPAS</c:v>
                </c:pt>
                <c:pt idx="2">
                  <c:v>LEGISLATIVO (repasse) </c:v>
                </c:pt>
              </c:strCache>
            </c:strRef>
          </c:cat>
          <c:val>
            <c:numRef>
              <c:f>Plan4!$C$2:$C$4</c:f>
              <c:numCache>
                <c:formatCode>#,##0.00</c:formatCode>
                <c:ptCount val="3"/>
                <c:pt idx="0">
                  <c:v>6069832.2200000007</c:v>
                </c:pt>
                <c:pt idx="1">
                  <c:v>7297818.2800000003</c:v>
                </c:pt>
                <c:pt idx="2">
                  <c:v>3975000.03</c:v>
                </c:pt>
              </c:numCache>
            </c:numRef>
          </c:val>
        </c:ser>
        <c:dLbls/>
        <c:axId val="118675328"/>
        <c:axId val="118676864"/>
      </c:barChart>
      <c:catAx>
        <c:axId val="118675328"/>
        <c:scaling>
          <c:orientation val="minMax"/>
        </c:scaling>
        <c:axPos val="b"/>
        <c:numFmt formatCode="General" sourceLinked="0"/>
        <c:tickLblPos val="nextTo"/>
        <c:crossAx val="118676864"/>
        <c:crosses val="autoZero"/>
        <c:auto val="1"/>
        <c:lblAlgn val="ctr"/>
        <c:lblOffset val="100"/>
      </c:catAx>
      <c:valAx>
        <c:axId val="118676864"/>
        <c:scaling>
          <c:orientation val="minMax"/>
        </c:scaling>
        <c:axPos val="l"/>
        <c:majorGridlines/>
        <c:numFmt formatCode="#,##0.00" sourceLinked="1"/>
        <c:tickLblPos val="nextTo"/>
        <c:crossAx val="118675328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/>
              <a:t>DESPESAS</a:t>
            </a:r>
            <a:r>
              <a:rPr lang="pt-BR" baseline="0"/>
              <a:t> EMPENHADAS 2º QUADRIMESTRE</a:t>
            </a:r>
            <a:endParaRPr lang="pt-BR"/>
          </a:p>
        </c:rich>
      </c:tx>
    </c:title>
    <c:plotArea>
      <c:layout/>
      <c:barChart>
        <c:barDir val="col"/>
        <c:grouping val="clustered"/>
        <c:ser>
          <c:idx val="0"/>
          <c:order val="0"/>
          <c:tx>
            <c:strRef>
              <c:f>Plan5!$B$1</c:f>
              <c:strCache>
                <c:ptCount val="1"/>
                <c:pt idx="0">
                  <c:v>2020</c:v>
                </c:pt>
              </c:strCache>
            </c:strRef>
          </c:tx>
          <c:cat>
            <c:strRef>
              <c:f>Plan5!$A$2:$A$16</c:f>
              <c:strCache>
                <c:ptCount val="15"/>
                <c:pt idx="0">
                  <c:v>SECRETARIA DE GOVERNO </c:v>
                </c:pt>
                <c:pt idx="1">
                  <c:v>SEC.DE COMUNICAÇÃO SOCIAL </c:v>
                </c:pt>
                <c:pt idx="2">
                  <c:v>PROCURADORIA GERAL </c:v>
                </c:pt>
                <c:pt idx="3">
                  <c:v>SECRETARIA DE PLANEJAMENTO </c:v>
                </c:pt>
                <c:pt idx="4">
                  <c:v>SEC. DE ADM E REC. HUMANOS </c:v>
                </c:pt>
                <c:pt idx="5">
                  <c:v>SECRETARIA DE FINANÇAS </c:v>
                </c:pt>
                <c:pt idx="6">
                  <c:v>SECRETARIA DE INFRA E HABITAÇÃO </c:v>
                </c:pt>
                <c:pt idx="7">
                  <c:v>SEC. DE AGROP E MEIO AMBIENTE </c:v>
                </c:pt>
                <c:pt idx="8">
                  <c:v>SEC. DE EDUCAÇÃO CULTURA E ESPORTES </c:v>
                </c:pt>
                <c:pt idx="9">
                  <c:v>SECRETARIA DE SAÚDE </c:v>
                </c:pt>
                <c:pt idx="10">
                  <c:v>SECRETARIA DESENVOLVIMENTO SOCIAL </c:v>
                </c:pt>
                <c:pt idx="11">
                  <c:v>SEC. DE INDUSTRIA COMÉRCIO E TURISMO </c:v>
                </c:pt>
                <c:pt idx="12">
                  <c:v>ENCARGOS GERAIS DO MUNICÍPIO </c:v>
                </c:pt>
                <c:pt idx="13">
                  <c:v>SAMAE </c:v>
                </c:pt>
                <c:pt idx="14">
                  <c:v>IPAS </c:v>
                </c:pt>
              </c:strCache>
            </c:strRef>
          </c:cat>
          <c:val>
            <c:numRef>
              <c:f>Plan5!$B$2:$B$16</c:f>
              <c:numCache>
                <c:formatCode>#,##0.00</c:formatCode>
                <c:ptCount val="15"/>
                <c:pt idx="0">
                  <c:v>1035464.03</c:v>
                </c:pt>
                <c:pt idx="1">
                  <c:v>899488.77999999991</c:v>
                </c:pt>
                <c:pt idx="2">
                  <c:v>974386.77999999991</c:v>
                </c:pt>
                <c:pt idx="3">
                  <c:v>332667.36</c:v>
                </c:pt>
                <c:pt idx="4">
                  <c:v>2873606.4899999998</c:v>
                </c:pt>
                <c:pt idx="5">
                  <c:v>2271338</c:v>
                </c:pt>
                <c:pt idx="6">
                  <c:v>16475281.710000001</c:v>
                </c:pt>
                <c:pt idx="7">
                  <c:v>1495057.3900000001</c:v>
                </c:pt>
                <c:pt idx="8">
                  <c:v>16227884.92</c:v>
                </c:pt>
                <c:pt idx="9">
                  <c:v>20776823.309999999</c:v>
                </c:pt>
                <c:pt idx="10">
                  <c:v>3508093.72</c:v>
                </c:pt>
                <c:pt idx="11">
                  <c:v>975971.06</c:v>
                </c:pt>
                <c:pt idx="12">
                  <c:v>3622019.32</c:v>
                </c:pt>
                <c:pt idx="13">
                  <c:v>5890357.8300000001</c:v>
                </c:pt>
                <c:pt idx="14">
                  <c:v>3660153.8</c:v>
                </c:pt>
              </c:numCache>
            </c:numRef>
          </c:val>
        </c:ser>
        <c:ser>
          <c:idx val="1"/>
          <c:order val="1"/>
          <c:tx>
            <c:strRef>
              <c:f>Plan5!$C$1</c:f>
              <c:strCache>
                <c:ptCount val="1"/>
                <c:pt idx="0">
                  <c:v>2021</c:v>
                </c:pt>
              </c:strCache>
            </c:strRef>
          </c:tx>
          <c:cat>
            <c:strRef>
              <c:f>Plan5!$A$2:$A$16</c:f>
              <c:strCache>
                <c:ptCount val="15"/>
                <c:pt idx="0">
                  <c:v>SECRETARIA DE GOVERNO </c:v>
                </c:pt>
                <c:pt idx="1">
                  <c:v>SEC.DE COMUNICAÇÃO SOCIAL </c:v>
                </c:pt>
                <c:pt idx="2">
                  <c:v>PROCURADORIA GERAL </c:v>
                </c:pt>
                <c:pt idx="3">
                  <c:v>SECRETARIA DE PLANEJAMENTO </c:v>
                </c:pt>
                <c:pt idx="4">
                  <c:v>SEC. DE ADM E REC. HUMANOS </c:v>
                </c:pt>
                <c:pt idx="5">
                  <c:v>SECRETARIA DE FINANÇAS </c:v>
                </c:pt>
                <c:pt idx="6">
                  <c:v>SECRETARIA DE INFRA E HABITAÇÃO </c:v>
                </c:pt>
                <c:pt idx="7">
                  <c:v>SEC. DE AGROP E MEIO AMBIENTE </c:v>
                </c:pt>
                <c:pt idx="8">
                  <c:v>SEC. DE EDUCAÇÃO CULTURA E ESPORTES </c:v>
                </c:pt>
                <c:pt idx="9">
                  <c:v>SECRETARIA DE SAÚDE </c:v>
                </c:pt>
                <c:pt idx="10">
                  <c:v>SECRETARIA DESENVOLVIMENTO SOCIAL </c:v>
                </c:pt>
                <c:pt idx="11">
                  <c:v>SEC. DE INDUSTRIA COMÉRCIO E TURISMO </c:v>
                </c:pt>
                <c:pt idx="12">
                  <c:v>ENCARGOS GERAIS DO MUNICÍPIO </c:v>
                </c:pt>
                <c:pt idx="13">
                  <c:v>SAMAE </c:v>
                </c:pt>
                <c:pt idx="14">
                  <c:v>IPAS </c:v>
                </c:pt>
              </c:strCache>
            </c:strRef>
          </c:cat>
          <c:val>
            <c:numRef>
              <c:f>Plan5!$C$2:$C$16</c:f>
              <c:numCache>
                <c:formatCode>#,##0.00</c:formatCode>
                <c:ptCount val="15"/>
                <c:pt idx="0">
                  <c:v>994735.7</c:v>
                </c:pt>
                <c:pt idx="1">
                  <c:v>659517</c:v>
                </c:pt>
                <c:pt idx="2">
                  <c:v>1089040.96</c:v>
                </c:pt>
                <c:pt idx="3">
                  <c:v>188880.84</c:v>
                </c:pt>
                <c:pt idx="4">
                  <c:v>3487272.8</c:v>
                </c:pt>
                <c:pt idx="5">
                  <c:v>2316306.96</c:v>
                </c:pt>
                <c:pt idx="6">
                  <c:v>12024959.57</c:v>
                </c:pt>
                <c:pt idx="7">
                  <c:v>1064358.57</c:v>
                </c:pt>
                <c:pt idx="8">
                  <c:v>17873166.210000001</c:v>
                </c:pt>
                <c:pt idx="9">
                  <c:v>21542161.210000001</c:v>
                </c:pt>
                <c:pt idx="10">
                  <c:v>2931365.75</c:v>
                </c:pt>
                <c:pt idx="11">
                  <c:v>670236.6</c:v>
                </c:pt>
                <c:pt idx="12">
                  <c:v>6589926.6199999992</c:v>
                </c:pt>
                <c:pt idx="13">
                  <c:v>6069832.2200000007</c:v>
                </c:pt>
                <c:pt idx="14">
                  <c:v>7297818.2800000003</c:v>
                </c:pt>
              </c:numCache>
            </c:numRef>
          </c:val>
        </c:ser>
        <c:dLbls/>
        <c:axId val="118470144"/>
        <c:axId val="118471680"/>
      </c:barChart>
      <c:catAx>
        <c:axId val="118470144"/>
        <c:scaling>
          <c:orientation val="minMax"/>
        </c:scaling>
        <c:axPos val="b"/>
        <c:numFmt formatCode="General" sourceLinked="0"/>
        <c:maj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18471680"/>
        <c:crosses val="autoZero"/>
        <c:auto val="1"/>
        <c:lblAlgn val="ctr"/>
        <c:lblOffset val="100"/>
      </c:catAx>
      <c:valAx>
        <c:axId val="118471680"/>
        <c:scaling>
          <c:orientation val="minMax"/>
        </c:scaling>
        <c:axPos val="l"/>
        <c:majorGridlines/>
        <c:numFmt formatCode="#,##0.00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1847014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txPr>
        <a:bodyPr/>
        <a:lstStyle/>
        <a:p>
          <a:pPr>
            <a:defRPr sz="1200"/>
          </a:pPr>
          <a:endParaRPr lang="pt-BR"/>
        </a:p>
      </c:txPr>
    </c:legend>
    <c:plotVisOnly val="1"/>
    <c:dispBlanksAs val="gap"/>
  </c:chart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/>
              <a:t>Índice Mínimo 60%</a:t>
            </a:r>
          </a:p>
        </c:rich>
      </c:tx>
    </c:title>
    <c:plotArea>
      <c:layout>
        <c:manualLayout>
          <c:layoutTarget val="inner"/>
          <c:xMode val="edge"/>
          <c:yMode val="edge"/>
          <c:x val="7.1988407699037624E-2"/>
          <c:y val="0.20406277340332471"/>
          <c:w val="0.77759492563429733"/>
          <c:h val="0.68921660834062359"/>
        </c:manualLayout>
      </c:layout>
      <c:lineChart>
        <c:grouping val="standard"/>
        <c:ser>
          <c:idx val="0"/>
          <c:order val="0"/>
          <c:tx>
            <c:strRef>
              <c:f>Plan2!$B$1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Plan2!$A$2:$A$4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Plan2!$B$2:$B$4</c:f>
              <c:numCache>
                <c:formatCode>General</c:formatCode>
                <c:ptCount val="3"/>
                <c:pt idx="0">
                  <c:v>71.900000000000006</c:v>
                </c:pt>
                <c:pt idx="1">
                  <c:v>75.25</c:v>
                </c:pt>
                <c:pt idx="2">
                  <c:v>61.2</c:v>
                </c:pt>
              </c:numCache>
            </c:numRef>
          </c:val>
        </c:ser>
        <c:dLbls/>
        <c:marker val="1"/>
        <c:axId val="118690560"/>
        <c:axId val="118692096"/>
      </c:lineChart>
      <c:catAx>
        <c:axId val="118690560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8692096"/>
        <c:crosses val="autoZero"/>
        <c:auto val="1"/>
        <c:lblAlgn val="ctr"/>
        <c:lblOffset val="100"/>
      </c:catAx>
      <c:valAx>
        <c:axId val="118692096"/>
        <c:scaling>
          <c:orientation val="minMax"/>
          <c:max val="80"/>
          <c:min val="6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8690560"/>
        <c:crosses val="autoZero"/>
        <c:crossBetween val="between"/>
        <c:majorUnit val="5"/>
      </c:valAx>
    </c:plotArea>
    <c:legend>
      <c:legendPos val="r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</c:chart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 sz="1800" dirty="0" err="1"/>
              <a:t>Índice</a:t>
            </a:r>
            <a:r>
              <a:rPr lang="en-US" sz="1800" dirty="0"/>
              <a:t> </a:t>
            </a:r>
            <a:r>
              <a:rPr lang="en-US" sz="1800" dirty="0" err="1"/>
              <a:t>Mínimo</a:t>
            </a:r>
            <a:r>
              <a:rPr lang="en-US" sz="1800" dirty="0"/>
              <a:t> 25%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Plan10!$A$1</c:f>
              <c:strCache>
                <c:ptCount val="1"/>
                <c:pt idx="0">
                  <c:v>Ano</c:v>
                </c:pt>
              </c:strCache>
            </c:strRef>
          </c:tx>
          <c:cat>
            <c:numRef>
              <c:f>Plan10!$A$2:$A$4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Plan10!$A$2:$A$4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val>
        </c:ser>
        <c:ser>
          <c:idx val="1"/>
          <c:order val="1"/>
          <c:tx>
            <c:strRef>
              <c:f>Plan10!$B$1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Plan10!$A$2:$A$4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Plan10!$B$2:$B$4</c:f>
              <c:numCache>
                <c:formatCode>General</c:formatCode>
                <c:ptCount val="3"/>
                <c:pt idx="0">
                  <c:v>25.17</c:v>
                </c:pt>
                <c:pt idx="1">
                  <c:v>25.110000000000031</c:v>
                </c:pt>
                <c:pt idx="2">
                  <c:v>21.62</c:v>
                </c:pt>
              </c:numCache>
            </c:numRef>
          </c:val>
        </c:ser>
        <c:dLbls/>
        <c:marker val="1"/>
        <c:axId val="118862592"/>
        <c:axId val="118864128"/>
      </c:lineChart>
      <c:catAx>
        <c:axId val="118862592"/>
        <c:scaling>
          <c:orientation val="minMax"/>
        </c:scaling>
        <c:axPos val="b"/>
        <c:numFmt formatCode="General" sourceLinked="1"/>
        <c:tickLblPos val="nextTo"/>
        <c:crossAx val="118864128"/>
        <c:crosses val="autoZero"/>
        <c:auto val="1"/>
        <c:lblAlgn val="ctr"/>
        <c:lblOffset val="100"/>
      </c:catAx>
      <c:valAx>
        <c:axId val="118864128"/>
        <c:scaling>
          <c:orientation val="minMax"/>
          <c:max val="30"/>
          <c:min val="20"/>
        </c:scaling>
        <c:axPos val="l"/>
        <c:majorGridlines/>
        <c:numFmt formatCode="General" sourceLinked="1"/>
        <c:tickLblPos val="nextTo"/>
        <c:crossAx val="118862592"/>
        <c:crosses val="autoZero"/>
        <c:crossBetween val="between"/>
      </c:valAx>
    </c:plotArea>
    <c:legend>
      <c:legendPos val="r"/>
      <c:legendEntry>
        <c:idx val="0"/>
        <c:delete val="1"/>
      </c:legendEntry>
    </c:legend>
    <c:plotVisOnly val="1"/>
    <c:dispBlanksAs val="gap"/>
  </c:chart>
  <c:txPr>
    <a:bodyPr/>
    <a:lstStyle/>
    <a:p>
      <a:pPr>
        <a:defRPr sz="1400"/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en-US" dirty="0" err="1"/>
              <a:t>Índice</a:t>
            </a:r>
            <a:r>
              <a:rPr lang="en-US" dirty="0"/>
              <a:t> </a:t>
            </a:r>
            <a:r>
              <a:rPr lang="en-US" dirty="0" err="1"/>
              <a:t>Mínimo</a:t>
            </a:r>
            <a:r>
              <a:rPr lang="en-US" dirty="0"/>
              <a:t> 15%</a:t>
            </a:r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Plan1!$B$1</c:f>
              <c:strCache>
                <c:ptCount val="1"/>
                <c:pt idx="0">
                  <c:v>%</c:v>
                </c:pt>
              </c:strCache>
            </c:strRef>
          </c:tx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/>
                </a:pPr>
                <a:endParaRPr lang="pt-BR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Plan1!$A$2:$A$4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Plan1!$B$2:$B$4</c:f>
              <c:numCache>
                <c:formatCode>General</c:formatCode>
                <c:ptCount val="3"/>
                <c:pt idx="0">
                  <c:v>24.69</c:v>
                </c:pt>
                <c:pt idx="1">
                  <c:v>23.95</c:v>
                </c:pt>
                <c:pt idx="2">
                  <c:v>22.64</c:v>
                </c:pt>
              </c:numCache>
            </c:numRef>
          </c:val>
        </c:ser>
        <c:dLbls/>
        <c:marker val="1"/>
        <c:axId val="118898688"/>
        <c:axId val="118900224"/>
      </c:lineChart>
      <c:catAx>
        <c:axId val="118898688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8900224"/>
        <c:crosses val="autoZero"/>
        <c:auto val="1"/>
        <c:lblAlgn val="ctr"/>
        <c:lblOffset val="100"/>
      </c:catAx>
      <c:valAx>
        <c:axId val="118900224"/>
        <c:scaling>
          <c:orientation val="minMax"/>
          <c:max val="30"/>
          <c:min val="20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pt-BR"/>
          </a:p>
        </c:txPr>
        <c:crossAx val="118898688"/>
        <c:crosses val="autoZero"/>
        <c:crossBetween val="between"/>
      </c:valAx>
    </c:plotArea>
    <c:legend>
      <c:legendPos val="r"/>
      <c:txPr>
        <a:bodyPr/>
        <a:lstStyle/>
        <a:p>
          <a:pPr>
            <a:defRPr sz="1400"/>
          </a:pPr>
          <a:endParaRPr lang="pt-BR"/>
        </a:p>
      </c:txPr>
    </c:legend>
    <c:plotVisOnly val="1"/>
    <c:dispBlanksAs val="gap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>
              <a:defRPr/>
            </a:pPr>
            <a:r>
              <a:rPr lang="pt-BR" sz="1400"/>
              <a:t>RCL</a:t>
            </a:r>
            <a:r>
              <a:rPr lang="pt-BR" sz="1400" baseline="0"/>
              <a:t> ACUMULADA - 12 MESES</a:t>
            </a:r>
            <a:endParaRPr lang="pt-BR" sz="1400"/>
          </a:p>
        </c:rich>
      </c:tx>
    </c:title>
    <c:plotArea>
      <c:layout/>
      <c:lineChart>
        <c:grouping val="standard"/>
        <c:ser>
          <c:idx val="0"/>
          <c:order val="0"/>
          <c:tx>
            <c:strRef>
              <c:f>Plan6!$A$4</c:f>
              <c:strCache>
                <c:ptCount val="1"/>
                <c:pt idx="0">
                  <c:v>2019/2020</c:v>
                </c:pt>
              </c:strCache>
            </c:strRef>
          </c:tx>
          <c:cat>
            <c:strRef>
              <c:f>Plan6!$B$3:$M$3</c:f>
              <c:strCache>
                <c:ptCount val="12"/>
                <c:pt idx="0">
                  <c:v>Set</c:v>
                </c:pt>
                <c:pt idx="1">
                  <c:v>Out</c:v>
                </c:pt>
                <c:pt idx="2">
                  <c:v>Nov</c:v>
                </c:pt>
                <c:pt idx="3">
                  <c:v>Dez</c:v>
                </c:pt>
                <c:pt idx="4">
                  <c:v>Jan</c:v>
                </c:pt>
                <c:pt idx="5">
                  <c:v>Fev</c:v>
                </c:pt>
                <c:pt idx="6">
                  <c:v>Mar</c:v>
                </c:pt>
                <c:pt idx="7">
                  <c:v>Abr</c:v>
                </c:pt>
                <c:pt idx="8">
                  <c:v>Mai</c:v>
                </c:pt>
                <c:pt idx="9">
                  <c:v>Jun</c:v>
                </c:pt>
                <c:pt idx="10">
                  <c:v>Jul</c:v>
                </c:pt>
                <c:pt idx="11">
                  <c:v>Ago</c:v>
                </c:pt>
              </c:strCache>
            </c:strRef>
          </c:cat>
          <c:val>
            <c:numRef>
              <c:f>Plan6!$B$4:$M$4</c:f>
              <c:numCache>
                <c:formatCode>_(* #,##0.00_);_(* \(#,##0.00\);_(* "-"??_);_(@_)</c:formatCode>
                <c:ptCount val="12"/>
                <c:pt idx="0">
                  <c:v>7638903.7200000007</c:v>
                </c:pt>
                <c:pt idx="1">
                  <c:v>10317109.92</c:v>
                </c:pt>
                <c:pt idx="2">
                  <c:v>8351542.0500000007</c:v>
                </c:pt>
                <c:pt idx="3">
                  <c:v>11957397.229999995</c:v>
                </c:pt>
                <c:pt idx="4">
                  <c:v>9208440.3000000007</c:v>
                </c:pt>
                <c:pt idx="5">
                  <c:v>8271810.9500000002</c:v>
                </c:pt>
                <c:pt idx="6">
                  <c:v>8386289.5900000008</c:v>
                </c:pt>
                <c:pt idx="7">
                  <c:v>8693096.2099999953</c:v>
                </c:pt>
                <c:pt idx="8">
                  <c:v>8081938.1499999994</c:v>
                </c:pt>
                <c:pt idx="9">
                  <c:v>9317841.2099999953</c:v>
                </c:pt>
                <c:pt idx="10">
                  <c:v>10096606.33</c:v>
                </c:pt>
                <c:pt idx="11">
                  <c:v>8528984.1299999952</c:v>
                </c:pt>
              </c:numCache>
            </c:numRef>
          </c:val>
        </c:ser>
        <c:ser>
          <c:idx val="1"/>
          <c:order val="1"/>
          <c:tx>
            <c:strRef>
              <c:f>Plan6!$A$5</c:f>
              <c:strCache>
                <c:ptCount val="1"/>
                <c:pt idx="0">
                  <c:v>2020/2021</c:v>
                </c:pt>
              </c:strCache>
            </c:strRef>
          </c:tx>
          <c:cat>
            <c:strRef>
              <c:f>Plan6!$B$3:$M$3</c:f>
              <c:strCache>
                <c:ptCount val="12"/>
                <c:pt idx="0">
                  <c:v>Set</c:v>
                </c:pt>
                <c:pt idx="1">
                  <c:v>Out</c:v>
                </c:pt>
                <c:pt idx="2">
                  <c:v>Nov</c:v>
                </c:pt>
                <c:pt idx="3">
                  <c:v>Dez</c:v>
                </c:pt>
                <c:pt idx="4">
                  <c:v>Jan</c:v>
                </c:pt>
                <c:pt idx="5">
                  <c:v>Fev</c:v>
                </c:pt>
                <c:pt idx="6">
                  <c:v>Mar</c:v>
                </c:pt>
                <c:pt idx="7">
                  <c:v>Abr</c:v>
                </c:pt>
                <c:pt idx="8">
                  <c:v>Mai</c:v>
                </c:pt>
                <c:pt idx="9">
                  <c:v>Jun</c:v>
                </c:pt>
                <c:pt idx="10">
                  <c:v>Jul</c:v>
                </c:pt>
                <c:pt idx="11">
                  <c:v>Ago</c:v>
                </c:pt>
              </c:strCache>
            </c:strRef>
          </c:cat>
          <c:val>
            <c:numRef>
              <c:f>Plan6!$B$5:$M$5</c:f>
              <c:numCache>
                <c:formatCode>_(* #,##0.00_);_(* \(#,##0.00\);_(* "-"??_);_(@_)</c:formatCode>
                <c:ptCount val="12"/>
                <c:pt idx="0">
                  <c:v>9957135.7399999909</c:v>
                </c:pt>
                <c:pt idx="1">
                  <c:v>9745564.4199999943</c:v>
                </c:pt>
                <c:pt idx="2">
                  <c:v>10558510.890000002</c:v>
                </c:pt>
                <c:pt idx="3">
                  <c:v>11902931.729999995</c:v>
                </c:pt>
                <c:pt idx="4">
                  <c:v>9973558.8900000006</c:v>
                </c:pt>
                <c:pt idx="5">
                  <c:v>8983471.6899999939</c:v>
                </c:pt>
                <c:pt idx="6">
                  <c:v>8993507.8200000003</c:v>
                </c:pt>
                <c:pt idx="7">
                  <c:v>8078569.9400000004</c:v>
                </c:pt>
                <c:pt idx="8">
                  <c:v>8213434.0500000007</c:v>
                </c:pt>
                <c:pt idx="9">
                  <c:v>10166091.33</c:v>
                </c:pt>
                <c:pt idx="10">
                  <c:v>12302351.609999994</c:v>
                </c:pt>
                <c:pt idx="11">
                  <c:v>7622503.2000000002</c:v>
                </c:pt>
              </c:numCache>
            </c:numRef>
          </c:val>
        </c:ser>
        <c:dLbls/>
        <c:marker val="1"/>
        <c:axId val="117859840"/>
        <c:axId val="117861376"/>
      </c:lineChart>
      <c:catAx>
        <c:axId val="117859840"/>
        <c:scaling>
          <c:orientation val="minMax"/>
        </c:scaling>
        <c:axPos val="b"/>
        <c:numFmt formatCode="General" sourceLinked="1"/>
        <c:majorTickMark val="none"/>
        <c:tickLblPos val="nextTo"/>
        <c:txPr>
          <a:bodyPr/>
          <a:lstStyle/>
          <a:p>
            <a:pPr>
              <a:defRPr sz="1200"/>
            </a:pPr>
            <a:endParaRPr lang="pt-BR"/>
          </a:p>
        </c:txPr>
        <c:crossAx val="117861376"/>
        <c:crosses val="autoZero"/>
        <c:auto val="1"/>
        <c:lblAlgn val="ctr"/>
        <c:lblOffset val="100"/>
      </c:catAx>
      <c:valAx>
        <c:axId val="117861376"/>
        <c:scaling>
          <c:orientation val="minMax"/>
          <c:min val="6000000"/>
        </c:scaling>
        <c:axPos val="l"/>
        <c:majorGridlines/>
        <c:numFmt formatCode="_(* #,##0.00_);_(* \(#,##0.00\);_(* &quot;-&quot;??_);_(@_)" sourceLinked="1"/>
        <c:majorTickMark val="none"/>
        <c:tickLblPos val="nextTo"/>
        <c:crossAx val="117859840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autoTitleDeleted val="1"/>
    <c:plotArea>
      <c:layout/>
      <c:lineChart>
        <c:grouping val="standard"/>
        <c:ser>
          <c:idx val="0"/>
          <c:order val="0"/>
          <c:tx>
            <c:strRef>
              <c:f>Plan7!$B$1</c:f>
              <c:strCache>
                <c:ptCount val="1"/>
                <c:pt idx="0">
                  <c:v>RCL ACUMULADA 2º QUADRIMESTRE </c:v>
                </c:pt>
              </c:strCache>
            </c:strRef>
          </c:tx>
          <c:spPr>
            <a:ln w="28575"/>
          </c:spPr>
          <c:cat>
            <c:numRef>
              <c:f>Plan7!$A$2:$A$4</c:f>
              <c:numCache>
                <c:formatCode>General</c:formatCode>
                <c:ptCount val="3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</c:numCache>
            </c:numRef>
          </c:cat>
          <c:val>
            <c:numRef>
              <c:f>Plan7!$B$2:$B$4</c:f>
              <c:numCache>
                <c:formatCode>#,##0.00</c:formatCode>
                <c:ptCount val="3"/>
                <c:pt idx="0">
                  <c:v>64503211.25</c:v>
                </c:pt>
                <c:pt idx="1">
                  <c:v>67325839.400000006</c:v>
                </c:pt>
                <c:pt idx="2">
                  <c:v>74333488.530000001</c:v>
                </c:pt>
              </c:numCache>
            </c:numRef>
          </c:val>
        </c:ser>
        <c:dLbls/>
        <c:marker val="1"/>
        <c:axId val="117960704"/>
        <c:axId val="117962240"/>
      </c:lineChart>
      <c:catAx>
        <c:axId val="11796070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 baseline="0"/>
            </a:pPr>
            <a:endParaRPr lang="pt-BR"/>
          </a:p>
        </c:txPr>
        <c:crossAx val="117962240"/>
        <c:crosses val="autoZero"/>
        <c:auto val="1"/>
        <c:lblAlgn val="ctr"/>
        <c:lblOffset val="100"/>
      </c:catAx>
      <c:valAx>
        <c:axId val="117962240"/>
        <c:scaling>
          <c:orientation val="minMax"/>
        </c:scaling>
        <c:axPos val="l"/>
        <c:majorGridlines/>
        <c:numFmt formatCode="#,##0.00" sourceLinked="1"/>
        <c:tickLblPos val="nextTo"/>
        <c:txPr>
          <a:bodyPr/>
          <a:lstStyle/>
          <a:p>
            <a:pPr>
              <a:defRPr sz="1200" baseline="0"/>
            </a:pPr>
            <a:endParaRPr lang="pt-BR"/>
          </a:p>
        </c:txPr>
        <c:crossAx val="117960704"/>
        <c:crosses val="autoZero"/>
        <c:crossBetween val="between"/>
      </c:valAx>
    </c:plotArea>
    <c:legend>
      <c:legendPos val="r"/>
      <c:legendEntry>
        <c:idx val="0"/>
        <c:txPr>
          <a:bodyPr/>
          <a:lstStyle/>
          <a:p>
            <a:pPr>
              <a:defRPr sz="1200" baseline="0"/>
            </a:pPr>
            <a:endParaRPr lang="pt-BR"/>
          </a:p>
        </c:txPr>
      </c:legendEntry>
    </c:legend>
    <c:plotVisOnly val="1"/>
    <c:dispBlanksAs val="gap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lineChart>
        <c:grouping val="standard"/>
        <c:ser>
          <c:idx val="0"/>
          <c:order val="0"/>
          <c:tx>
            <c:strRef>
              <c:f>Plan4!$B$1</c:f>
              <c:strCache>
                <c:ptCount val="1"/>
                <c:pt idx="0">
                  <c:v>Pessoal</c:v>
                </c:pt>
              </c:strCache>
            </c:strRef>
          </c:tx>
          <c:cat>
            <c:numRef>
              <c:f>Plan4!$A$2:$A$13</c:f>
              <c:numCache>
                <c:formatCode>mmm/yy</c:formatCode>
                <c:ptCount val="12"/>
                <c:pt idx="0">
                  <c:v>44075</c:v>
                </c:pt>
                <c:pt idx="1">
                  <c:v>44105</c:v>
                </c:pt>
                <c:pt idx="2">
                  <c:v>44136</c:v>
                </c:pt>
                <c:pt idx="3">
                  <c:v>44166</c:v>
                </c:pt>
                <c:pt idx="4">
                  <c:v>44197</c:v>
                </c:pt>
                <c:pt idx="5">
                  <c:v>44228</c:v>
                </c:pt>
                <c:pt idx="6">
                  <c:v>44256</c:v>
                </c:pt>
                <c:pt idx="7">
                  <c:v>44287</c:v>
                </c:pt>
                <c:pt idx="8">
                  <c:v>44317</c:v>
                </c:pt>
                <c:pt idx="9">
                  <c:v>44348</c:v>
                </c:pt>
                <c:pt idx="10">
                  <c:v>44378</c:v>
                </c:pt>
                <c:pt idx="11">
                  <c:v>44409</c:v>
                </c:pt>
              </c:numCache>
            </c:numRef>
          </c:cat>
          <c:val>
            <c:numRef>
              <c:f>Plan4!$B$2:$B$13</c:f>
              <c:numCache>
                <c:formatCode>_-"R$"* #,##0.00_-;\-"R$"* #,##0.00_-;_-"R$"* "-"??_-;_-@_-</c:formatCode>
                <c:ptCount val="12"/>
                <c:pt idx="0">
                  <c:v>3139570.16</c:v>
                </c:pt>
                <c:pt idx="1">
                  <c:v>3844747.29</c:v>
                </c:pt>
                <c:pt idx="2">
                  <c:v>4083369.1</c:v>
                </c:pt>
                <c:pt idx="3">
                  <c:v>6342696.8599999994</c:v>
                </c:pt>
                <c:pt idx="4">
                  <c:v>3555042.04</c:v>
                </c:pt>
                <c:pt idx="5">
                  <c:v>3908846.7600000002</c:v>
                </c:pt>
                <c:pt idx="6">
                  <c:v>3847564</c:v>
                </c:pt>
                <c:pt idx="7">
                  <c:v>3873502.8099999987</c:v>
                </c:pt>
                <c:pt idx="8">
                  <c:v>3910640.55</c:v>
                </c:pt>
                <c:pt idx="9">
                  <c:v>4087771.77</c:v>
                </c:pt>
                <c:pt idx="10">
                  <c:v>5468716.3199999994</c:v>
                </c:pt>
                <c:pt idx="11">
                  <c:v>3895653.27</c:v>
                </c:pt>
              </c:numCache>
            </c:numRef>
          </c:val>
        </c:ser>
        <c:ser>
          <c:idx val="1"/>
          <c:order val="1"/>
          <c:tx>
            <c:strRef>
              <c:f>Plan4!$C$1</c:f>
              <c:strCache>
                <c:ptCount val="1"/>
                <c:pt idx="0">
                  <c:v>RCL</c:v>
                </c:pt>
              </c:strCache>
            </c:strRef>
          </c:tx>
          <c:cat>
            <c:numRef>
              <c:f>Plan4!$A$2:$A$13</c:f>
              <c:numCache>
                <c:formatCode>mmm/yy</c:formatCode>
                <c:ptCount val="12"/>
                <c:pt idx="0">
                  <c:v>44075</c:v>
                </c:pt>
                <c:pt idx="1">
                  <c:v>44105</c:v>
                </c:pt>
                <c:pt idx="2">
                  <c:v>44136</c:v>
                </c:pt>
                <c:pt idx="3">
                  <c:v>44166</c:v>
                </c:pt>
                <c:pt idx="4">
                  <c:v>44197</c:v>
                </c:pt>
                <c:pt idx="5">
                  <c:v>44228</c:v>
                </c:pt>
                <c:pt idx="6">
                  <c:v>44256</c:v>
                </c:pt>
                <c:pt idx="7">
                  <c:v>44287</c:v>
                </c:pt>
                <c:pt idx="8">
                  <c:v>44317</c:v>
                </c:pt>
                <c:pt idx="9">
                  <c:v>44348</c:v>
                </c:pt>
                <c:pt idx="10">
                  <c:v>44378</c:v>
                </c:pt>
                <c:pt idx="11">
                  <c:v>44409</c:v>
                </c:pt>
              </c:numCache>
            </c:numRef>
          </c:cat>
          <c:val>
            <c:numRef>
              <c:f>Plan4!$C$2:$C$13</c:f>
              <c:numCache>
                <c:formatCode>_-"R$"* #,##0.00_-;\-"R$"* #,##0.00_-;_-"R$"* "-"??_-;_-@_-</c:formatCode>
                <c:ptCount val="12"/>
                <c:pt idx="0">
                  <c:v>9957135.7399999909</c:v>
                </c:pt>
                <c:pt idx="1">
                  <c:v>9745564.4199999943</c:v>
                </c:pt>
                <c:pt idx="2">
                  <c:v>10558510.890000002</c:v>
                </c:pt>
                <c:pt idx="3">
                  <c:v>11902931.729999995</c:v>
                </c:pt>
                <c:pt idx="4">
                  <c:v>9973558.8900000006</c:v>
                </c:pt>
                <c:pt idx="5">
                  <c:v>8983471.6899999939</c:v>
                </c:pt>
                <c:pt idx="6">
                  <c:v>8993507.8200000003</c:v>
                </c:pt>
                <c:pt idx="7">
                  <c:v>8078569.9400000004</c:v>
                </c:pt>
                <c:pt idx="8">
                  <c:v>8213434.0500000007</c:v>
                </c:pt>
                <c:pt idx="9">
                  <c:v>10166091.33</c:v>
                </c:pt>
                <c:pt idx="10">
                  <c:v>12302351.609999994</c:v>
                </c:pt>
                <c:pt idx="11">
                  <c:v>7622503.2000000002</c:v>
                </c:pt>
              </c:numCache>
            </c:numRef>
          </c:val>
        </c:ser>
        <c:dLbls/>
        <c:marker val="1"/>
        <c:axId val="117397376"/>
        <c:axId val="117398912"/>
      </c:lineChart>
      <c:dateAx>
        <c:axId val="117397376"/>
        <c:scaling>
          <c:orientation val="minMax"/>
        </c:scaling>
        <c:axPos val="b"/>
        <c:numFmt formatCode="mmm/yy" sourceLinked="1"/>
        <c:tickLblPos val="nextTo"/>
        <c:crossAx val="117398912"/>
        <c:crosses val="autoZero"/>
        <c:auto val="1"/>
        <c:lblOffset val="100"/>
        <c:baseTimeUnit val="months"/>
      </c:dateAx>
      <c:valAx>
        <c:axId val="117398912"/>
        <c:scaling>
          <c:orientation val="minMax"/>
        </c:scaling>
        <c:axPos val="l"/>
        <c:majorGridlines/>
        <c:numFmt formatCode="_-&quot;R$&quot;* #,##0.00_-;\-&quot;R$&quot;* #,##0.00_-;_-&quot;R$&quot;* &quot;-&quot;??_-;_-@_-" sourceLinked="1"/>
        <c:tickLblPos val="nextTo"/>
        <c:crossAx val="117397376"/>
        <c:crosses val="autoZero"/>
        <c:crossBetween val="between"/>
      </c:valAx>
    </c:plotArea>
    <c:legend>
      <c:legendPos val="r"/>
    </c:legend>
    <c:plotVisOnly val="1"/>
    <c:dispBlanksAs val="gap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pie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Percent val="1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Plan1!$A$2:$A$5</c:f>
              <c:strCache>
                <c:ptCount val="4"/>
                <c:pt idx="0">
                  <c:v>PESSOAL E ENCARGOS SOCIAIS</c:v>
                </c:pt>
                <c:pt idx="1">
                  <c:v>OUTRAS DESPESAS CORRENTES</c:v>
                </c:pt>
                <c:pt idx="2">
                  <c:v>INVESTIMENTOS</c:v>
                </c:pt>
                <c:pt idx="3">
                  <c:v>AMORTIZAÇÃO DAS DÍVIDAS</c:v>
                </c:pt>
              </c:strCache>
            </c:strRef>
          </c:cat>
          <c:val>
            <c:numRef>
              <c:f>Plan1!$B$2:$B$5</c:f>
              <c:numCache>
                <c:formatCode>#,##0.00</c:formatCode>
                <c:ptCount val="4"/>
                <c:pt idx="0">
                  <c:v>31356381.600000001</c:v>
                </c:pt>
                <c:pt idx="1">
                  <c:v>29764239.979999997</c:v>
                </c:pt>
                <c:pt idx="2">
                  <c:v>3496839.84</c:v>
                </c:pt>
                <c:pt idx="3">
                  <c:v>2621112.48</c:v>
                </c:pt>
              </c:numCache>
            </c:numRef>
          </c:val>
        </c:ser>
        <c:dLbls/>
        <c:firstSliceAng val="0"/>
      </c:pieChart>
    </c:plotArea>
    <c:legend>
      <c:legendPos val="r"/>
      <c:legendEntry>
        <c:idx val="0"/>
        <c:txPr>
          <a:bodyPr/>
          <a:lstStyle/>
          <a:p>
            <a:pPr rtl="0">
              <a:defRPr sz="1200"/>
            </a:pPr>
            <a:endParaRPr lang="pt-BR"/>
          </a:p>
        </c:txPr>
      </c:legendEntry>
      <c:legendEntry>
        <c:idx val="1"/>
        <c:txPr>
          <a:bodyPr/>
          <a:lstStyle/>
          <a:p>
            <a:pPr rtl="0">
              <a:defRPr sz="1200"/>
            </a:pPr>
            <a:endParaRPr lang="pt-BR"/>
          </a:p>
        </c:txPr>
      </c:legendEntry>
      <c:legendEntry>
        <c:idx val="2"/>
        <c:txPr>
          <a:bodyPr/>
          <a:lstStyle/>
          <a:p>
            <a:pPr rtl="0">
              <a:defRPr sz="1200"/>
            </a:pPr>
            <a:endParaRPr lang="pt-BR"/>
          </a:p>
        </c:txPr>
      </c:legendEntry>
      <c:legendEntry>
        <c:idx val="3"/>
        <c:txPr>
          <a:bodyPr/>
          <a:lstStyle/>
          <a:p>
            <a:pPr rtl="0">
              <a:defRPr sz="1200"/>
            </a:pPr>
            <a:endParaRPr lang="pt-BR"/>
          </a:p>
        </c:txPr>
      </c:legendEntry>
      <c:layout>
        <c:manualLayout>
          <c:xMode val="edge"/>
          <c:yMode val="edge"/>
          <c:x val="0.64264020122484866"/>
          <c:y val="0.13735345581802291"/>
          <c:w val="0.32958202099737605"/>
          <c:h val="0.7484412365121047"/>
        </c:manualLayout>
      </c:layout>
      <c:txPr>
        <a:bodyPr/>
        <a:lstStyle/>
        <a:p>
          <a:pPr rtl="0">
            <a:defRPr/>
          </a:pPr>
          <a:endParaRPr lang="pt-BR"/>
        </a:p>
      </c:txPr>
    </c:legend>
    <c:plotVisOnly val="1"/>
    <c:dispBlanksAs val="zero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7"/>
  <c:chart>
    <c:plotArea>
      <c:layout/>
      <c:barChart>
        <c:barDir val="col"/>
        <c:grouping val="stacked"/>
        <c:dLbls/>
        <c:overlap val="100"/>
        <c:axId val="118089984"/>
        <c:axId val="117985280"/>
      </c:barChart>
      <c:catAx>
        <c:axId val="118089984"/>
        <c:scaling>
          <c:orientation val="minMax"/>
        </c:scaling>
        <c:axPos val="b"/>
        <c:numFmt formatCode="General" sourceLinked="0"/>
        <c:tickLblPos val="nextTo"/>
        <c:crossAx val="117985280"/>
        <c:crosses val="autoZero"/>
        <c:auto val="1"/>
        <c:lblAlgn val="ctr"/>
        <c:lblOffset val="100"/>
      </c:catAx>
      <c:valAx>
        <c:axId val="117985280"/>
        <c:scaling>
          <c:orientation val="minMax"/>
        </c:scaling>
        <c:axPos val="l"/>
        <c:numFmt formatCode="#,##0.00" sourceLinked="1"/>
        <c:tickLblPos val="nextTo"/>
        <c:crossAx val="118089984"/>
        <c:crosses val="autoZero"/>
        <c:crossBetween val="between"/>
      </c:valAx>
    </c:plotArea>
    <c:plotVisOnly val="1"/>
    <c:dispBlanksAs val="gap"/>
  </c:chart>
  <c:spPr>
    <a:noFill/>
  </c:sp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27"/>
  <c:chart>
    <c:plotArea>
      <c:layout/>
      <c:barChart>
        <c:barDir val="col"/>
        <c:grouping val="stacked"/>
        <c:dLbls/>
        <c:overlap val="100"/>
        <c:axId val="117999488"/>
        <c:axId val="118001024"/>
      </c:barChart>
      <c:catAx>
        <c:axId val="117999488"/>
        <c:scaling>
          <c:orientation val="minMax"/>
        </c:scaling>
        <c:axPos val="b"/>
        <c:numFmt formatCode="General" sourceLinked="0"/>
        <c:tickLblPos val="nextTo"/>
        <c:crossAx val="118001024"/>
        <c:crosses val="autoZero"/>
        <c:auto val="1"/>
        <c:lblAlgn val="ctr"/>
        <c:lblOffset val="100"/>
      </c:catAx>
      <c:valAx>
        <c:axId val="118001024"/>
        <c:scaling>
          <c:orientation val="minMax"/>
        </c:scaling>
        <c:axPos val="l"/>
        <c:numFmt formatCode="#,##0.00" sourceLinked="1"/>
        <c:tickLblPos val="nextTo"/>
        <c:crossAx val="117999488"/>
        <c:crosses val="autoZero"/>
        <c:crossBetween val="between"/>
      </c:valAx>
    </c:plotArea>
    <c:plotVisOnly val="1"/>
    <c:dispBlanksAs val="gap"/>
  </c:chart>
  <c:spPr>
    <a:noFill/>
  </c:sp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v>INICIAL</c:v>
          </c:tx>
          <c:cat>
            <c:strRef>
              <c:f>Plan1!$A$2:$A$14</c:f>
              <c:strCache>
                <c:ptCount val="13"/>
                <c:pt idx="0">
                  <c:v>SECRETARIA DE GOVERNO </c:v>
                </c:pt>
                <c:pt idx="1">
                  <c:v>SEC.DE COMUNICAÇÃO SOCIAL </c:v>
                </c:pt>
                <c:pt idx="2">
                  <c:v>PROCURADORIA GERAL </c:v>
                </c:pt>
                <c:pt idx="3">
                  <c:v>SECRETARIA DE PLANEJAMENTO </c:v>
                </c:pt>
                <c:pt idx="4">
                  <c:v>SEC. DE ADM E REC. HUMANOS </c:v>
                </c:pt>
                <c:pt idx="5">
                  <c:v>SECRETARIA DE FINANÇAS </c:v>
                </c:pt>
                <c:pt idx="6">
                  <c:v>SEC. DE AGROP E MEIO AMBIENTE </c:v>
                </c:pt>
                <c:pt idx="7">
                  <c:v>SECRETARIA DESENV. SOCIAL </c:v>
                </c:pt>
                <c:pt idx="8">
                  <c:v>SEC. DE IND. COMÉRCIO E TURISMO </c:v>
                </c:pt>
                <c:pt idx="9">
                  <c:v>ENCARGOS GERAIS DO MUNICÍPIO </c:v>
                </c:pt>
                <c:pt idx="10">
                  <c:v>DEFESA CIVIL </c:v>
                </c:pt>
                <c:pt idx="11">
                  <c:v>RESERVA DE CONTINGÊNCIA </c:v>
                </c:pt>
                <c:pt idx="12">
                  <c:v>LEGISLATIVO </c:v>
                </c:pt>
              </c:strCache>
            </c:strRef>
          </c:cat>
          <c:val>
            <c:numRef>
              <c:f>Plan1!$B$2:$B$14</c:f>
              <c:numCache>
                <c:formatCode>#,##0.00</c:formatCode>
                <c:ptCount val="13"/>
                <c:pt idx="0">
                  <c:v>2132200</c:v>
                </c:pt>
                <c:pt idx="1">
                  <c:v>1251400</c:v>
                </c:pt>
                <c:pt idx="2">
                  <c:v>1445500</c:v>
                </c:pt>
                <c:pt idx="3">
                  <c:v>502500</c:v>
                </c:pt>
                <c:pt idx="4">
                  <c:v>4366000</c:v>
                </c:pt>
                <c:pt idx="5">
                  <c:v>3012719</c:v>
                </c:pt>
                <c:pt idx="6">
                  <c:v>2286271.3899999997</c:v>
                </c:pt>
                <c:pt idx="7">
                  <c:v>4775090.5</c:v>
                </c:pt>
                <c:pt idx="8">
                  <c:v>1733500</c:v>
                </c:pt>
                <c:pt idx="9">
                  <c:v>4826283.8100000005</c:v>
                </c:pt>
                <c:pt idx="10">
                  <c:v>501000</c:v>
                </c:pt>
                <c:pt idx="11">
                  <c:v>954000</c:v>
                </c:pt>
                <c:pt idx="12">
                  <c:v>5300000</c:v>
                </c:pt>
              </c:numCache>
            </c:numRef>
          </c:val>
        </c:ser>
        <c:ser>
          <c:idx val="1"/>
          <c:order val="1"/>
          <c:tx>
            <c:v>EMPENHADA</c:v>
          </c:tx>
          <c:cat>
            <c:strRef>
              <c:f>Plan1!$A$2:$A$14</c:f>
              <c:strCache>
                <c:ptCount val="13"/>
                <c:pt idx="0">
                  <c:v>SECRETARIA DE GOVERNO </c:v>
                </c:pt>
                <c:pt idx="1">
                  <c:v>SEC.DE COMUNICAÇÃO SOCIAL </c:v>
                </c:pt>
                <c:pt idx="2">
                  <c:v>PROCURADORIA GERAL </c:v>
                </c:pt>
                <c:pt idx="3">
                  <c:v>SECRETARIA DE PLANEJAMENTO </c:v>
                </c:pt>
                <c:pt idx="4">
                  <c:v>SEC. DE ADM E REC. HUMANOS </c:v>
                </c:pt>
                <c:pt idx="5">
                  <c:v>SECRETARIA DE FINANÇAS </c:v>
                </c:pt>
                <c:pt idx="6">
                  <c:v>SEC. DE AGROP E MEIO AMBIENTE </c:v>
                </c:pt>
                <c:pt idx="7">
                  <c:v>SECRETARIA DESENV. SOCIAL </c:v>
                </c:pt>
                <c:pt idx="8">
                  <c:v>SEC. DE IND. COMÉRCIO E TURISMO </c:v>
                </c:pt>
                <c:pt idx="9">
                  <c:v>ENCARGOS GERAIS DO MUNICÍPIO </c:v>
                </c:pt>
                <c:pt idx="10">
                  <c:v>DEFESA CIVIL </c:v>
                </c:pt>
                <c:pt idx="11">
                  <c:v>RESERVA DE CONTINGÊNCIA </c:v>
                </c:pt>
                <c:pt idx="12">
                  <c:v>LEGISLATIVO </c:v>
                </c:pt>
              </c:strCache>
            </c:strRef>
          </c:cat>
          <c:val>
            <c:numRef>
              <c:f>Plan1!$C$2:$C$14</c:f>
              <c:numCache>
                <c:formatCode>#,##0.00</c:formatCode>
                <c:ptCount val="13"/>
                <c:pt idx="0">
                  <c:v>994735.7</c:v>
                </c:pt>
                <c:pt idx="1">
                  <c:v>659517</c:v>
                </c:pt>
                <c:pt idx="2">
                  <c:v>1089040.96</c:v>
                </c:pt>
                <c:pt idx="3">
                  <c:v>188880.84</c:v>
                </c:pt>
                <c:pt idx="4">
                  <c:v>3487272.8</c:v>
                </c:pt>
                <c:pt idx="5">
                  <c:v>2316306.96</c:v>
                </c:pt>
                <c:pt idx="6">
                  <c:v>1064358.57</c:v>
                </c:pt>
                <c:pt idx="7">
                  <c:v>2931365.75</c:v>
                </c:pt>
                <c:pt idx="8">
                  <c:v>670236.6</c:v>
                </c:pt>
                <c:pt idx="9">
                  <c:v>6589926.6199999992</c:v>
                </c:pt>
                <c:pt idx="10">
                  <c:v>2568.1999999999998</c:v>
                </c:pt>
                <c:pt idx="11" formatCode="General">
                  <c:v>0</c:v>
                </c:pt>
                <c:pt idx="12">
                  <c:v>3975000.03</c:v>
                </c:pt>
              </c:numCache>
            </c:numRef>
          </c:val>
        </c:ser>
        <c:dLbls/>
        <c:axId val="118239616"/>
        <c:axId val="118241152"/>
      </c:barChart>
      <c:catAx>
        <c:axId val="118239616"/>
        <c:scaling>
          <c:orientation val="minMax"/>
        </c:scaling>
        <c:axPos val="b"/>
        <c:numFmt formatCode="General" sourceLinked="1"/>
        <c:tickLblPos val="nextTo"/>
        <c:crossAx val="118241152"/>
        <c:crosses val="autoZero"/>
        <c:auto val="1"/>
        <c:lblAlgn val="ctr"/>
        <c:lblOffset val="100"/>
      </c:catAx>
      <c:valAx>
        <c:axId val="118241152"/>
        <c:scaling>
          <c:orientation val="minMax"/>
          <c:max val="7000000"/>
          <c:min val="0"/>
        </c:scaling>
        <c:axPos val="l"/>
        <c:majorGridlines/>
        <c:numFmt formatCode="#,##0.00" sourceLinked="1"/>
        <c:tickLblPos val="nextTo"/>
        <c:crossAx val="118239616"/>
        <c:crosses val="autoZero"/>
        <c:crossBetween val="between"/>
        <c:majorUnit val="1000000"/>
      </c:valAx>
    </c:plotArea>
    <c:legend>
      <c:legendPos val="b"/>
    </c:legend>
    <c:plotVisOnly val="1"/>
    <c:dispBlanksAs val="gap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plotArea>
      <c:layout/>
      <c:barChart>
        <c:barDir val="col"/>
        <c:grouping val="clustered"/>
        <c:ser>
          <c:idx val="0"/>
          <c:order val="0"/>
          <c:tx>
            <c:v>INICIAL</c:v>
          </c:tx>
          <c:cat>
            <c:strRef>
              <c:f>Plan6!$A$2:$A$4</c:f>
              <c:strCache>
                <c:ptCount val="3"/>
                <c:pt idx="0">
                  <c:v>SECRETARIA DE INFRAESTRUTURA</c:v>
                </c:pt>
                <c:pt idx="1">
                  <c:v>SECRETARIA DE EDUCAÇÃO</c:v>
                </c:pt>
                <c:pt idx="2">
                  <c:v>SECRETARIA DE SAÚDE</c:v>
                </c:pt>
              </c:strCache>
            </c:strRef>
          </c:cat>
          <c:val>
            <c:numRef>
              <c:f>Plan6!$B$2:$B$4</c:f>
              <c:numCache>
                <c:formatCode>#,##0.00</c:formatCode>
                <c:ptCount val="3"/>
                <c:pt idx="0">
                  <c:v>17913023.739999998</c:v>
                </c:pt>
                <c:pt idx="1">
                  <c:v>26131226.010000005</c:v>
                </c:pt>
                <c:pt idx="2">
                  <c:v>23890753.550000001</c:v>
                </c:pt>
              </c:numCache>
            </c:numRef>
          </c:val>
        </c:ser>
        <c:ser>
          <c:idx val="1"/>
          <c:order val="1"/>
          <c:tx>
            <c:v>EMPENHADA</c:v>
          </c:tx>
          <c:cat>
            <c:strRef>
              <c:f>Plan6!$A$2:$A$4</c:f>
              <c:strCache>
                <c:ptCount val="3"/>
                <c:pt idx="0">
                  <c:v>SECRETARIA DE INFRAESTRUTURA</c:v>
                </c:pt>
                <c:pt idx="1">
                  <c:v>SECRETARIA DE EDUCAÇÃO</c:v>
                </c:pt>
                <c:pt idx="2">
                  <c:v>SECRETARIA DE SAÚDE</c:v>
                </c:pt>
              </c:strCache>
            </c:strRef>
          </c:cat>
          <c:val>
            <c:numRef>
              <c:f>Plan6!$C$2:$C$4</c:f>
              <c:numCache>
                <c:formatCode>#,##0.00</c:formatCode>
                <c:ptCount val="3"/>
                <c:pt idx="0">
                  <c:v>12024959.57</c:v>
                </c:pt>
                <c:pt idx="1">
                  <c:v>17873166.210000001</c:v>
                </c:pt>
                <c:pt idx="2">
                  <c:v>21542161.210000001</c:v>
                </c:pt>
              </c:numCache>
            </c:numRef>
          </c:val>
        </c:ser>
        <c:dLbls/>
        <c:axId val="118279168"/>
        <c:axId val="118289152"/>
      </c:barChart>
      <c:catAx>
        <c:axId val="118279168"/>
        <c:scaling>
          <c:orientation val="minMax"/>
        </c:scaling>
        <c:axPos val="b"/>
        <c:numFmt formatCode="General" sourceLinked="1"/>
        <c:tickLblPos val="nextTo"/>
        <c:crossAx val="118289152"/>
        <c:crosses val="autoZero"/>
        <c:auto val="1"/>
        <c:lblAlgn val="ctr"/>
        <c:lblOffset val="100"/>
      </c:catAx>
      <c:valAx>
        <c:axId val="118289152"/>
        <c:scaling>
          <c:orientation val="minMax"/>
          <c:max val="27000000"/>
          <c:min val="0"/>
        </c:scaling>
        <c:axPos val="l"/>
        <c:majorGridlines/>
        <c:numFmt formatCode="#,##0.00" sourceLinked="1"/>
        <c:tickLblPos val="nextTo"/>
        <c:crossAx val="118279168"/>
        <c:crosses val="autoZero"/>
        <c:crossBetween val="between"/>
        <c:majorUnit val="3000000"/>
      </c:valAx>
    </c:plotArea>
    <c:legend>
      <c:legendPos val="b"/>
    </c:legend>
    <c:plotVisOnly val="1"/>
    <c:dispBlanksAs val="gap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0443" y="1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DB9EE5A-E966-4B6E-AC50-4A59BBA31BA5}" type="datetimeFigureOut">
              <a:rPr lang="pt-BR"/>
              <a:pPr>
                <a:defRPr/>
              </a:pPr>
              <a:t>24/09/2021</a:t>
            </a:fld>
            <a:endParaRPr lang="pt-BR" dirty="0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982" tIns="45492" rIns="90982" bIns="454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6BF93A-3C24-4610-BF1E-0BAF2E5A53A4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83748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1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F90E8E6-4B26-466E-B399-018055E1B9A6}" type="datetimeFigureOut">
              <a:rPr lang="pt-BR"/>
              <a:pPr>
                <a:defRPr/>
              </a:pPr>
              <a:t>24/09/2021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982" tIns="45492" rIns="90982" bIns="45492" rtlCol="0" anchor="ctr"/>
          <a:lstStyle/>
          <a:p>
            <a:pPr lvl="0"/>
            <a:endParaRPr lang="pt-BR" noProof="0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14599"/>
            <a:ext cx="5438140" cy="4467462"/>
          </a:xfrm>
          <a:prstGeom prst="rect">
            <a:avLst/>
          </a:prstGeom>
        </p:spPr>
        <p:txBody>
          <a:bodyPr vert="horz" lIns="90982" tIns="45492" rIns="90982" bIns="45492" rtlCol="0">
            <a:normAutofit/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  <a:endParaRPr lang="pt-BR" noProof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9198"/>
            <a:ext cx="2945660" cy="495857"/>
          </a:xfrm>
          <a:prstGeom prst="rect">
            <a:avLst/>
          </a:prstGeom>
        </p:spPr>
        <p:txBody>
          <a:bodyPr vert="horz" lIns="90982" tIns="45492" rIns="90982" bIns="45492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21B8C78-9335-43F9-9631-60EF99491E5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149727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741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0977" tIns="45490" rIns="90977" bIns="4549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t-BR" dirty="0" smtClean="0"/>
          </a:p>
          <a:p>
            <a:pPr>
              <a:spcBef>
                <a:spcPct val="0"/>
              </a:spcBef>
            </a:pPr>
            <a:endParaRPr lang="pt-BR" dirty="0" smtClean="0"/>
          </a:p>
        </p:txBody>
      </p:sp>
      <p:sp>
        <p:nvSpPr>
          <p:cNvPr id="17412" name="Espaço Reservado para Número de Slide 3"/>
          <p:cNvSpPr txBox="1">
            <a:spLocks noGrp="1"/>
          </p:cNvSpPr>
          <p:nvPr/>
        </p:nvSpPr>
        <p:spPr bwMode="auto">
          <a:xfrm>
            <a:off x="3850443" y="9429198"/>
            <a:ext cx="2945660" cy="4958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977" tIns="45490" rIns="90977" bIns="4549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/>
            <a:fld id="{A7CC20BC-A8A6-4C77-8067-688E05FDF3D6}" type="slidenum">
              <a:rPr lang="pt-BR" sz="1200"/>
              <a:pPr algn="r" eaLnBrk="1" hangingPunct="1"/>
              <a:t>1</a:t>
            </a:fld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xmlns="" val="23699755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4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4136156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18435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pt-BR" dirty="0" smtClean="0"/>
          </a:p>
        </p:txBody>
      </p:sp>
      <p:sp>
        <p:nvSpPr>
          <p:cNvPr id="18436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39230" indent="-284319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3727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9218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47096" indent="-227456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0200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56916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11827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66738" indent="-227456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fld id="{6D138FFE-550E-494C-9494-A735E3995378}" type="slidenum">
              <a:rPr lang="pt-BR" smtClean="0"/>
              <a:pPr eaLnBrk="1" hangingPunct="1">
                <a:defRPr/>
              </a:pPr>
              <a:t>5</a:t>
            </a:fld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xmlns="" val="8890686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67513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80405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18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1532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1B8C78-9335-43F9-9631-60EF99491E50}" type="slidenum">
              <a:rPr lang="pt-BR" smtClean="0"/>
              <a:pPr>
                <a:defRPr/>
              </a:pPr>
              <a:t>26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493126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9ED6B3-7F35-416E-901B-AF13AC667C18}" type="datetimeFigureOut">
              <a:rPr lang="pt-BR" smtClean="0"/>
              <a:pPr>
                <a:defRPr/>
              </a:pPr>
              <a:t>24/09/2021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9E851-CB7C-43D0-8EB6-B7DE039A99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67605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CC169ED-B561-4435-8737-89C8E4D7FB11}" type="datetimeFigureOut">
              <a:rPr lang="pt-BR" smtClean="0"/>
              <a:pPr>
                <a:defRPr/>
              </a:pPr>
              <a:t>24/09/2021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FF7918-60AB-4648-8FA9-630AE9150CA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8748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00514-2F38-48B3-B210-0CEDF40B2698}" type="datetimeFigureOut">
              <a:rPr lang="pt-BR" smtClean="0"/>
              <a:pPr>
                <a:defRPr/>
              </a:pPr>
              <a:t>24/09/2021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C2E747-7E07-4DAF-B3DE-5144355B5C2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33483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FC52013-7417-41E7-9016-CD4A4FDF7D51}" type="datetimeFigureOut">
              <a:rPr lang="pt-BR" smtClean="0"/>
              <a:pPr>
                <a:defRPr/>
              </a:pPr>
              <a:t>24/09/2021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9126A0-40FD-47B7-91D2-7CFAECC7A78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96393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5A51F0-EB3E-4E1B-AC51-B9B0E791F444}" type="datetimeFigureOut">
              <a:rPr lang="pt-BR" smtClean="0"/>
              <a:pPr>
                <a:defRPr/>
              </a:pPr>
              <a:t>24/09/2021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F7AD9A-B3D2-4C98-9D51-B9E7D13EEE4F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260237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5BAF9C-9AB5-4953-B2A5-53F623C77869}" type="datetimeFigureOut">
              <a:rPr lang="pt-BR" smtClean="0"/>
              <a:pPr>
                <a:defRPr/>
              </a:pPr>
              <a:t>24/09/2021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0EF451-485C-4D02-ABFA-AF883DD8A5C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402040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5534AF2-950B-4BB2-8F0D-6B83C1F56CAB}" type="datetimeFigureOut">
              <a:rPr lang="pt-BR" smtClean="0"/>
              <a:pPr>
                <a:defRPr/>
              </a:pPr>
              <a:t>24/09/2021</a:t>
            </a:fld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3A6643-A2E2-4638-9D7B-5535BD9252F5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551800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0DD50CD-5804-492D-B07E-A48F1DF2C0D3}" type="datetimeFigureOut">
              <a:rPr lang="pt-BR" smtClean="0"/>
              <a:pPr>
                <a:defRPr/>
              </a:pPr>
              <a:t>24/09/2021</a:t>
            </a:fld>
            <a:endParaRPr lang="pt-BR" dirty="0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64752F-A2BA-4943-AAC9-DA7A635A3D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3059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0CF0087-0236-4631-A3CD-9B1F543343A5}" type="datetimeFigureOut">
              <a:rPr lang="pt-BR" smtClean="0"/>
              <a:pPr>
                <a:defRPr/>
              </a:pPr>
              <a:t>24/09/2021</a:t>
            </a:fld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626056-6AAB-464B-B378-1B336CF07CD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475463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C06B75-58EC-42C0-B568-B97A6808D03B}" type="datetimeFigureOut">
              <a:rPr lang="pt-BR" smtClean="0"/>
              <a:pPr>
                <a:defRPr/>
              </a:pPr>
              <a:t>24/09/2021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191865-2FD8-49F9-A108-FA59A51D4C2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381690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8729E3-A011-4E4B-AC17-F4611A8F920B}" type="datetimeFigureOut">
              <a:rPr lang="pt-BR" smtClean="0"/>
              <a:pPr>
                <a:defRPr/>
              </a:pPr>
              <a:t>24/09/2021</a:t>
            </a:fld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3B66E5-BF48-46BE-9027-769AA08D6F6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673955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51169E6-3665-4FE3-A90E-2DDE7A368C6F}" type="datetimeFigureOut">
              <a:rPr lang="pt-BR" smtClean="0"/>
              <a:pPr>
                <a:defRPr/>
              </a:pPr>
              <a:t>24/09/2021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F731F3A-5FD1-4AE7-9D71-8FB51EBDBFCE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406387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ortal.jaguariaiva.pr.gov.br/transparencia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051" name="Picture 4" descr="SEFIN"/>
          <p:cNvSpPr>
            <a:spLocks noChangeAspect="1" noChangeArrowheads="1"/>
          </p:cNvSpPr>
          <p:nvPr/>
        </p:nvSpPr>
        <p:spPr bwMode="auto">
          <a:xfrm>
            <a:off x="1116013" y="2708920"/>
            <a:ext cx="6985000" cy="33843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7140" y="692696"/>
            <a:ext cx="1227975" cy="11205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95536" y="2708920"/>
            <a:ext cx="8280400" cy="360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sz="3200" dirty="0">
              <a:solidFill>
                <a:srgbClr val="006600"/>
              </a:solidFill>
            </a:endParaRPr>
          </a:p>
          <a:p>
            <a:pPr algn="ctr"/>
            <a:r>
              <a:rPr lang="pt-BR" sz="3200" b="1" dirty="0" smtClean="0">
                <a:solidFill>
                  <a:srgbClr val="006600"/>
                </a:solidFill>
              </a:rPr>
              <a:t>II Quadrimestre de 2021</a:t>
            </a:r>
            <a:endParaRPr lang="pt-BR" sz="3200" b="1" dirty="0">
              <a:solidFill>
                <a:srgbClr val="006600"/>
              </a:solidFill>
            </a:endParaRPr>
          </a:p>
          <a:p>
            <a:pPr algn="ctr"/>
            <a:endParaRPr lang="pt-BR" sz="3200" b="1" dirty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Bruna Silva Miranda</a:t>
            </a: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Secretária Municipal de Finanças e Planejamento</a:t>
            </a:r>
          </a:p>
          <a:p>
            <a:pPr algn="ctr"/>
            <a:endParaRPr lang="pt-BR" sz="1400" dirty="0" smtClean="0">
              <a:solidFill>
                <a:srgbClr val="006600"/>
              </a:solidFill>
            </a:endParaRPr>
          </a:p>
          <a:p>
            <a:pPr algn="ctr"/>
            <a:endParaRPr lang="pt-BR" sz="1400" dirty="0">
              <a:solidFill>
                <a:srgbClr val="006600"/>
              </a:solidFill>
            </a:endParaRPr>
          </a:p>
          <a:p>
            <a:pPr algn="ctr"/>
            <a:r>
              <a:rPr lang="pt-BR" sz="1400" b="1" dirty="0" smtClean="0">
                <a:solidFill>
                  <a:srgbClr val="006600"/>
                </a:solidFill>
              </a:rPr>
              <a:t>Sandro Paulo Carneiro</a:t>
            </a:r>
            <a:endParaRPr lang="pt-BR" sz="1400" b="1" dirty="0">
              <a:solidFill>
                <a:srgbClr val="006600"/>
              </a:solidFill>
            </a:endParaRPr>
          </a:p>
          <a:p>
            <a:pPr algn="ctr"/>
            <a:r>
              <a:rPr lang="pt-BR" sz="1400" dirty="0" smtClean="0">
                <a:solidFill>
                  <a:srgbClr val="006600"/>
                </a:solidFill>
              </a:rPr>
              <a:t>Contador Municipal</a:t>
            </a:r>
            <a:endParaRPr lang="pt-BR" sz="1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835696" y="764704"/>
            <a:ext cx="720080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3200" dirty="0" smtClean="0">
                <a:solidFill>
                  <a:srgbClr val="006600"/>
                </a:solidFill>
              </a:rPr>
              <a:t>MUNICÍPIO DE JAGUARIAÍVA</a:t>
            </a:r>
          </a:p>
          <a:p>
            <a:pPr algn="ctr"/>
            <a:r>
              <a:rPr lang="pt-BR" sz="2400" dirty="0" smtClean="0">
                <a:solidFill>
                  <a:srgbClr val="006600"/>
                </a:solidFill>
              </a:rPr>
              <a:t>Secretaria Municipal de Finanças e Planejamento</a:t>
            </a:r>
            <a:endParaRPr lang="pt-BR" sz="2400" dirty="0">
              <a:solidFill>
                <a:srgbClr val="006600"/>
              </a:solidFill>
            </a:endParaRPr>
          </a:p>
          <a:p>
            <a:pPr algn="ctr"/>
            <a:endParaRPr lang="pt-BR" sz="2400" dirty="0">
              <a:solidFill>
                <a:srgbClr val="0066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971600" y="548680"/>
            <a:ext cx="72728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solidFill>
                  <a:srgbClr val="009900"/>
                </a:solidFill>
              </a:rPr>
              <a:t>RCL Acumulada últimos 12 meses </a:t>
            </a:r>
          </a:p>
          <a:p>
            <a:pPr algn="ctr"/>
            <a:endParaRPr lang="pt-BR" sz="2800" b="1" dirty="0">
              <a:solidFill>
                <a:srgbClr val="009900"/>
              </a:solidFill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1075559"/>
              </p:ext>
            </p:extLst>
          </p:nvPr>
        </p:nvGraphicFramePr>
        <p:xfrm>
          <a:off x="611560" y="1340768"/>
          <a:ext cx="7560840" cy="231137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286439"/>
                <a:gridCol w="1567115"/>
                <a:gridCol w="1707286"/>
              </a:tblGrid>
              <a:tr h="362556">
                <a:tc>
                  <a:txBody>
                    <a:bodyPr/>
                    <a:lstStyle/>
                    <a:p>
                      <a:pPr algn="ctr" rtl="0" fontAlgn="ctr"/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CRESCIMENTO</a:t>
                      </a:r>
                    </a:p>
                  </a:txBody>
                  <a:tcPr marL="9525" marR="9525" marT="9525" marB="0" anchor="ctr"/>
                </a:tc>
              </a:tr>
              <a:tr h="551223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2º QUADRIMESTRE 2019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dirty="0" smtClean="0"/>
                        <a:t>64.503.211,25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551223">
                <a:tc>
                  <a:txBody>
                    <a:bodyPr/>
                    <a:lstStyle/>
                    <a:p>
                      <a:pPr marL="0" algn="just" defTabSz="685800" rtl="0" eaLnBrk="1" fontAlgn="ctr" latinLnBrk="0" hangingPunct="1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just" defTabSz="6858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2º QUADRIMESTRE 2020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dirty="0" smtClean="0"/>
                        <a:t>67.325.839,40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4,37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82450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2º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QUADRIMESTRE 2021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dirty="0" smtClean="0"/>
                        <a:t>74.333.488,53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10,40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graphicFrame>
        <p:nvGraphicFramePr>
          <p:cNvPr id="6" name="Gráfico 5"/>
          <p:cNvGraphicFramePr/>
          <p:nvPr/>
        </p:nvGraphicFramePr>
        <p:xfrm>
          <a:off x="611560" y="3789040"/>
          <a:ext cx="756084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0111732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23850" y="764704"/>
            <a:ext cx="8496300" cy="1224434"/>
          </a:xfrm>
        </p:spPr>
        <p:txBody>
          <a:bodyPr>
            <a:normAutofit fontScale="25000" lnSpcReduction="20000"/>
          </a:bodyPr>
          <a:lstStyle/>
          <a:p>
            <a:pPr algn="ctr">
              <a:spcBef>
                <a:spcPct val="0"/>
              </a:spcBef>
              <a:buNone/>
            </a:pPr>
            <a:endParaRPr lang="pt-BR" sz="8800" b="1" dirty="0" smtClean="0">
              <a:solidFill>
                <a:srgbClr val="009900"/>
              </a:solidFill>
              <a:latin typeface="Arial" charset="0"/>
              <a:cs typeface="Arial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pt-BR" sz="11200" b="1" dirty="0" smtClean="0">
                <a:solidFill>
                  <a:srgbClr val="009900"/>
                </a:solidFill>
                <a:latin typeface="Arial" charset="0"/>
                <a:cs typeface="Arial" charset="0"/>
              </a:rPr>
              <a:t>DESPESAS COM PESSOAL </a:t>
            </a:r>
          </a:p>
          <a:p>
            <a:pPr algn="ctr">
              <a:spcBef>
                <a:spcPct val="0"/>
              </a:spcBef>
              <a:buNone/>
            </a:pPr>
            <a:endParaRPr lang="pt-BR" sz="5000" dirty="0" smtClean="0">
              <a:solidFill>
                <a:srgbClr val="009900"/>
              </a:solidFill>
            </a:endParaRPr>
          </a:p>
          <a:p>
            <a:pPr algn="ctr">
              <a:buFont typeface="Arial" charset="0"/>
              <a:buNone/>
            </a:pPr>
            <a:r>
              <a:rPr lang="pt-BR" sz="8000" dirty="0" smtClean="0"/>
              <a:t>	</a:t>
            </a:r>
            <a:r>
              <a:rPr lang="pt-BR" sz="7200" dirty="0" smtClean="0">
                <a:latin typeface="Arial" pitchFamily="34" charset="0"/>
                <a:cs typeface="Arial" pitchFamily="34" charset="0"/>
              </a:rPr>
              <a:t>De acordo com o disposto no Art.18º  da Lei de Responsabilidade Fiscal:</a:t>
            </a:r>
          </a:p>
          <a:p>
            <a:pPr>
              <a:buFont typeface="Arial" charset="0"/>
              <a:buNone/>
            </a:pPr>
            <a:endParaRPr lang="pt-BR" sz="8000" dirty="0" smtClean="0"/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 algn="just">
              <a:buFont typeface="Arial" charset="0"/>
              <a:buNone/>
            </a:pPr>
            <a:r>
              <a:rPr lang="pt-BR" sz="1600" dirty="0" smtClean="0"/>
              <a:t>	</a:t>
            </a: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pt-BR" sz="1600" dirty="0" smtClean="0">
                <a:latin typeface="Book Antiqua" pitchFamily="18" charset="0"/>
              </a:rPr>
              <a:t>	</a:t>
            </a: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</p:txBody>
      </p:sp>
      <p:sp>
        <p:nvSpPr>
          <p:cNvPr id="6" name="CaixaDeTexto 4"/>
          <p:cNvSpPr txBox="1">
            <a:spLocks noChangeArrowheads="1"/>
          </p:cNvSpPr>
          <p:nvPr/>
        </p:nvSpPr>
        <p:spPr bwMode="auto">
          <a:xfrm>
            <a:off x="468313" y="2205038"/>
            <a:ext cx="8207375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dirty="0">
                <a:latin typeface="Arial" pitchFamily="34" charset="0"/>
                <a:cs typeface="Arial" pitchFamily="34" charset="0"/>
              </a:rPr>
              <a:t>“Para os efeitos desta Lei Complementar, entende-se como despesa total com pessoal: o somatório dos gastos do ente da Federação com os ativos, os inativos e os pensionistas, relativos a mandatos eletivos, cargos, funções ou empregos, civis, militares e de membros de Poder, com quaisquer espécies remuneratórias, tais como vencimentos e vantagens, fixas e variáveis, subsídios</a:t>
            </a:r>
            <a:r>
              <a:rPr lang="pt-BR" dirty="0" smtClean="0">
                <a:latin typeface="Arial" pitchFamily="34" charset="0"/>
                <a:cs typeface="Arial" pitchFamily="34" charset="0"/>
              </a:rPr>
              <a:t>, proventos </a:t>
            </a:r>
            <a:r>
              <a:rPr lang="pt-BR" dirty="0">
                <a:latin typeface="Arial" pitchFamily="34" charset="0"/>
                <a:cs typeface="Arial" pitchFamily="34" charset="0"/>
              </a:rPr>
              <a:t>da aposentadoria, reformas e pensões, inclusive adicionais, gratificações, horas extras e vantagens pessoais de qualquer natureza, bem como encargos sociais e contribuições recolhidas pelo ente às entidades de previdência”.</a:t>
            </a:r>
          </a:p>
        </p:txBody>
      </p:sp>
      <p:sp>
        <p:nvSpPr>
          <p:cNvPr id="7" name="Retângulo 6"/>
          <p:cNvSpPr/>
          <p:nvPr/>
        </p:nvSpPr>
        <p:spPr>
          <a:xfrm>
            <a:off x="1619672" y="4869160"/>
            <a:ext cx="583264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b="1" dirty="0" smtClean="0"/>
              <a:t>Limite Máximo     -    54%</a:t>
            </a:r>
          </a:p>
          <a:p>
            <a:pPr algn="ctr"/>
            <a:r>
              <a:rPr lang="pt-BR" b="1" dirty="0" smtClean="0"/>
              <a:t>Limite Prudencial - 51,30%</a:t>
            </a:r>
          </a:p>
          <a:p>
            <a:pPr algn="ctr"/>
            <a:r>
              <a:rPr lang="pt-BR" b="1" dirty="0" smtClean="0"/>
              <a:t>Até 30 de Agosto de 2021     </a:t>
            </a:r>
            <a:r>
              <a:rPr lang="pt-BR" sz="2800" b="1" dirty="0" smtClean="0"/>
              <a:t>-  </a:t>
            </a:r>
            <a:r>
              <a:rPr lang="pt-BR" sz="2800" b="1" dirty="0" smtClean="0">
                <a:cs typeface="+mn-cs"/>
              </a:rPr>
              <a:t>42,89%</a:t>
            </a:r>
          </a:p>
        </p:txBody>
      </p:sp>
      <p:sp>
        <p:nvSpPr>
          <p:cNvPr id="8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 COM PESSOAL ACUMULADA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96645374"/>
              </p:ext>
            </p:extLst>
          </p:nvPr>
        </p:nvGraphicFramePr>
        <p:xfrm>
          <a:off x="323528" y="764704"/>
          <a:ext cx="8496944" cy="551116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827060"/>
                <a:gridCol w="1669884"/>
              </a:tblGrid>
              <a:tr h="127315">
                <a:tc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ATIVO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52.054.451,02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INATIVO, PENSIONISTAS E OUTROS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3.999,66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TOTAL COM PESSOAL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49.960.430,84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CORRENTE LÍQUIDA AJUSTADA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116.497.631,31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DE DESPESA TOTAL COM PESSOAL</a:t>
                      </a:r>
                    </a:p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42,89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 MÁXIMO (inciso I,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II, e III, art. 20 da LRF) – 54%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62.908.720,91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PRUDENCIAL (parágrafo único do art. 22 da LRF) – 51,30%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59.763.284,86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263117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LIMITE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ALERTA 48,60%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56.617.848,82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948264" y="637669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611560" y="404664"/>
            <a:ext cx="7848872" cy="1046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Comportamento da RCL X DESPESA COM PESSOAL </a:t>
            </a:r>
          </a:p>
          <a:p>
            <a:pPr algn="ctr"/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948264" y="637669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não Consolidado</a:t>
            </a:r>
            <a:endParaRPr lang="pt-BR" sz="1100" dirty="0"/>
          </a:p>
        </p:txBody>
      </p:sp>
      <p:graphicFrame>
        <p:nvGraphicFramePr>
          <p:cNvPr id="8" name="Gráfico 7"/>
          <p:cNvGraphicFramePr/>
          <p:nvPr/>
        </p:nvGraphicFramePr>
        <p:xfrm>
          <a:off x="611560" y="1412776"/>
          <a:ext cx="7848872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7886700" cy="1325563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DESPESA POR CATEGORIA ECONÔMICA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1759240"/>
              </p:ext>
            </p:extLst>
          </p:nvPr>
        </p:nvGraphicFramePr>
        <p:xfrm>
          <a:off x="323528" y="1052736"/>
          <a:ext cx="8424935" cy="507084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960440"/>
                <a:gridCol w="1656184"/>
                <a:gridCol w="1526256"/>
                <a:gridCol w="1282055"/>
              </a:tblGrid>
              <a:tr h="432048">
                <a:tc>
                  <a:txBody>
                    <a:bodyPr/>
                    <a:lstStyle/>
                    <a:p>
                      <a:pPr algn="ctr" rtl="0" fontAlgn="ctr"/>
                      <a:endParaRPr lang="pt-BR" sz="20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REALIZADA ATÉ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</a:t>
                      </a: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504056">
                <a:tc>
                  <a:txBody>
                    <a:bodyPr/>
                    <a:lstStyle/>
                    <a:p>
                      <a:pPr algn="just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CORRENTES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91.261.655,91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58.497.924,48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64,09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8.607.378,00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5.172.192,34 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60,09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 DE CONTINGÊNCIA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   954.000,00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17.192.000,00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7.293.822,28 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42,42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 DE CAPITAL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3.505.812,09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4.499.547,00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128,34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3.996,00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462335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REPASSE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LEGISLATIVO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  5.300.000,00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3.975.000,03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75,00</a:t>
                      </a:r>
                    </a:p>
                  </a:txBody>
                  <a:tcPr marL="9525" marR="85725" marT="9525" marB="0" anchor="b"/>
                </a:tc>
              </a:tr>
              <a:tr h="431866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126.820.846,00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79.442.482,13  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62,64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6948264" y="6376698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           RESUMO GERAL DAS DESPESAS 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024027583"/>
              </p:ext>
            </p:extLst>
          </p:nvPr>
        </p:nvGraphicFramePr>
        <p:xfrm>
          <a:off x="467544" y="980728"/>
          <a:ext cx="8208912" cy="232524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788336"/>
                <a:gridCol w="2420576"/>
              </a:tblGrid>
              <a:tr h="58445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2000" b="1" i="0" u="none" strike="noStrike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DESCRIÇÃO</a:t>
                      </a:r>
                      <a:endParaRPr lang="pt-BR" sz="20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INICIAL</a:t>
                      </a:r>
                    </a:p>
                  </a:txBody>
                  <a:tcPr marL="9525" marR="95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PESSOAL E ENCARGOS SOCIAIS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31.356.381,60</a:t>
                      </a:r>
                    </a:p>
                  </a:txBody>
                  <a:tcPr marL="9525" marR="9525" marT="9525" marB="0" anchor="b"/>
                </a:tc>
              </a:tr>
              <a:tr h="36843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OUTRAS DESPESAS CORRENTES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  29.764.239,98</a:t>
                      </a:r>
                    </a:p>
                  </a:txBody>
                  <a:tcPr marL="9525" marR="85725" marT="9525" marB="0" anchor="b"/>
                </a:tc>
              </a:tr>
              <a:tr h="432048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INVESTIMENTOS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3.496.839,84</a:t>
                      </a:r>
                    </a:p>
                  </a:txBody>
                  <a:tcPr marL="9525" marR="85725" marT="9525" marB="0" anchor="ctr"/>
                </a:tc>
              </a:tr>
              <a:tr h="42785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AMORTIZAÇÃO DAS DÍVIDAS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400" b="0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2.621.112,48</a:t>
                      </a:r>
                    </a:p>
                  </a:txBody>
                  <a:tcPr marL="9525" marR="85725" marT="9525" marB="0" anchor="ctr"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7092280" y="6309320"/>
            <a:ext cx="187233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 smtClean="0"/>
              <a:t>Nota: Anexo não consolidado</a:t>
            </a:r>
            <a:endParaRPr lang="pt-BR" sz="900" dirty="0"/>
          </a:p>
        </p:txBody>
      </p:sp>
      <p:graphicFrame>
        <p:nvGraphicFramePr>
          <p:cNvPr id="9" name="Gráfico 8"/>
          <p:cNvGraphicFramePr/>
          <p:nvPr/>
        </p:nvGraphicFramePr>
        <p:xfrm>
          <a:off x="1043608" y="3501008"/>
          <a:ext cx="7272808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11268" name="Retângulo 6"/>
          <p:cNvSpPr>
            <a:spLocks noChangeArrowheads="1"/>
          </p:cNvSpPr>
          <p:nvPr/>
        </p:nvSpPr>
        <p:spPr bwMode="auto">
          <a:xfrm>
            <a:off x="863847" y="399015"/>
            <a:ext cx="7416303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83270131"/>
              </p:ext>
            </p:extLst>
          </p:nvPr>
        </p:nvGraphicFramePr>
        <p:xfrm>
          <a:off x="323528" y="2780928"/>
          <a:ext cx="8498639" cy="3733970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264218"/>
                <a:gridCol w="1482770"/>
                <a:gridCol w="1454722"/>
                <a:gridCol w="1314639"/>
                <a:gridCol w="982290"/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INICIAL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GOVERNO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2.132.200,00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994.735,70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909.711,16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46,65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SEC.DE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COMUNICAÇÃO SOCIAL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1.251.400,00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659.517,00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654.339,05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52,70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PROCURADORIA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1.445.500,00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1.089.040,96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1.054.734,19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75,34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PLANEJAMENTO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502.500,00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188.880,84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157.933,36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37,58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ADM 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REC. HUMANOS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4.366.000,00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3.487.272,80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3.277.702,60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79,87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FINANÇAS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3.012.719,00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2.316.306,96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1.630.066,59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76,89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AGROP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MEIO AMBIENTE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2.286.271,39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1.064.358,57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833.532,75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46,55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DESENV. SOCIAL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4.775.090,50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2.931.365,75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2.528.370,51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61,38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374402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COMÉRCIO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TURISMO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1.733.500,00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670.236,60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664.574,39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38,66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ENCARGOS GERAIS DO MUNICÍPIO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4.826.283,81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6.589.926,62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6.564.049,65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136,54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DEFESA CIVIL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501.000,00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2.568,20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2.568,20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0,51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895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RESERVA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CONTINGÊNCIA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954.000,00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0,00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-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23528" y="893038"/>
            <a:ext cx="770485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 smtClean="0"/>
              <a:t>Nota: No QDD as secretarias estão conforme a Lei nº 2661/2017</a:t>
            </a:r>
          </a:p>
          <a:p>
            <a:endParaRPr lang="pt-BR" sz="1600" dirty="0" smtClean="0">
              <a:solidFill>
                <a:srgbClr val="FF0000"/>
              </a:solidFill>
            </a:endParaRPr>
          </a:p>
          <a:p>
            <a:r>
              <a:rPr lang="pt-BR" sz="1600" dirty="0" smtClean="0"/>
              <a:t>Secretaria Municipal de Habitação e Desenvolvimento Social – SHDS</a:t>
            </a:r>
          </a:p>
          <a:p>
            <a:r>
              <a:rPr lang="pt-BR" sz="1600" dirty="0" smtClean="0"/>
              <a:t>Secretaria Municipal de Desenvolvimento Urbano e Logística – SMDUL</a:t>
            </a:r>
          </a:p>
          <a:p>
            <a:r>
              <a:rPr lang="pt-BR" sz="1600" dirty="0" smtClean="0"/>
              <a:t>Secretaria Municipal de Turismo e Meio Ambiente – SMTMA</a:t>
            </a:r>
          </a:p>
          <a:p>
            <a:r>
              <a:rPr lang="pt-BR" sz="1600" dirty="0" smtClean="0"/>
              <a:t>Secretaria Municipal de Educação, Cultura e de Esportes e Lazer - SMECEL</a:t>
            </a:r>
            <a:endParaRPr lang="pt-BR" sz="1600" dirty="0"/>
          </a:p>
          <a:p>
            <a:r>
              <a:rPr lang="pt-BR" sz="1600" dirty="0" smtClean="0"/>
              <a:t>Secretaria Municipal de Finanças e Planejamento - SMFP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5843735"/>
              </p:ext>
            </p:extLst>
          </p:nvPr>
        </p:nvGraphicFramePr>
        <p:xfrm>
          <a:off x="1259632" y="2492896"/>
          <a:ext cx="6480720" cy="33843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Gráfico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419897449"/>
              </p:ext>
            </p:extLst>
          </p:nvPr>
        </p:nvGraphicFramePr>
        <p:xfrm>
          <a:off x="1331640" y="2492896"/>
          <a:ext cx="6480720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tângulo 6"/>
          <p:cNvSpPr>
            <a:spLocks noChangeArrowheads="1"/>
          </p:cNvSpPr>
          <p:nvPr/>
        </p:nvSpPr>
        <p:spPr bwMode="auto">
          <a:xfrm>
            <a:off x="863848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  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323528" y="980728"/>
          <a:ext cx="8496944" cy="55296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72032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50804899"/>
              </p:ext>
            </p:extLst>
          </p:nvPr>
        </p:nvGraphicFramePr>
        <p:xfrm>
          <a:off x="251520" y="2060848"/>
          <a:ext cx="8640959" cy="3461385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318881"/>
                <a:gridCol w="1507601"/>
                <a:gridCol w="1479083"/>
                <a:gridCol w="1336654"/>
                <a:gridCol w="998740"/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endParaRPr lang="pt-BR" sz="1400" b="1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</a:p>
                    <a:p>
                      <a:pPr algn="ctr" rtl="0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INICIAL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27061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HABITAÇÃO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17.913.023,74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12.024.959,57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9.348.496,65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67,12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325199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EDUCAÇÃO CULTURA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ESPORTES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26.131.226,01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17.873.166,21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15.752.188,45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68,39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endParaRPr lang="pt-BR" sz="1400" u="none" strike="noStrike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SAÚDE</a:t>
                      </a:r>
                    </a:p>
                    <a:p>
                      <a:pPr algn="l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23.890.753,55</a:t>
                      </a:r>
                      <a:endParaRPr lang="pt-BR" sz="14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21.542.161,21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19.609.203,93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90,16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85725" marT="9525" marB="0" anchor="ctr"/>
                </a:tc>
              </a:tr>
              <a:tr h="150876">
                <a:tc>
                  <a:txBody>
                    <a:bodyPr/>
                    <a:lstStyle/>
                    <a:p>
                      <a:pPr algn="l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  <a:p>
                      <a:pPr algn="l" rtl="0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67.935.003,30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51.440.286,99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44.709.889,03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75,72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827584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  </a:t>
            </a:r>
            <a:endParaRPr lang="pt-BR" sz="2200" b="1" dirty="0">
              <a:solidFill>
                <a:srgbClr val="0099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6"/>
          <p:cNvSpPr>
            <a:spLocks noChangeArrowheads="1"/>
          </p:cNvSpPr>
          <p:nvPr/>
        </p:nvSpPr>
        <p:spPr bwMode="auto">
          <a:xfrm>
            <a:off x="899592" y="476672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POR SECRETARIAS  </a:t>
            </a:r>
          </a:p>
        </p:txBody>
      </p:sp>
      <p:graphicFrame>
        <p:nvGraphicFramePr>
          <p:cNvPr id="9" name="Gráfico 8"/>
          <p:cNvGraphicFramePr/>
          <p:nvPr/>
        </p:nvGraphicFramePr>
        <p:xfrm>
          <a:off x="323528" y="1340768"/>
          <a:ext cx="8496943" cy="5177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Espaço Reservado para Conteúdo 4"/>
          <p:cNvSpPr txBox="1">
            <a:spLocks/>
          </p:cNvSpPr>
          <p:nvPr/>
        </p:nvSpPr>
        <p:spPr>
          <a:xfrm>
            <a:off x="611560" y="1124744"/>
            <a:ext cx="7975416" cy="43834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METAS FISCAIS 2021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Lei de Responsabilidade Fiscal </a:t>
            </a:r>
            <a:r>
              <a:rPr kumimoji="0" lang="mr-IN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</a:rPr>
              <a:t>–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LRF, foi inserida em nosso ordenamento jurídico para estabelecer, de modo geral, normas de finanças públicas voltadas para a responsabilização da gestão fiscal. 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Trata-se de linhas esparsas de diversas regras para que o gestor público não comprometa a administração Pública,</a:t>
            </a:r>
            <a:r>
              <a:rPr kumimoji="0" lang="pt-BR" sz="1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no campo financeiro e orçamentário 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kumimoji="0" lang="pt-BR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Dentre os mecanismos de controle fiscal inseridos na LRF, temos a figura da audiência pública de avaliação de metas fiscais.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lang="pt-BR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pt-BR" sz="1600" b="1" dirty="0" smtClean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PLANEJAMENTO</a:t>
            </a:r>
          </a:p>
          <a:p>
            <a:pPr algn="just" eaLnBrk="0" hangingPunct="0">
              <a:spcBef>
                <a:spcPct val="20000"/>
              </a:spcBef>
              <a:defRPr/>
            </a:pPr>
            <a:r>
              <a:rPr lang="pt-BR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É o grande princípio da Lei de Responsabilidade Fiscal. </a:t>
            </a:r>
            <a:r>
              <a:rPr lang="pt-PT" sz="1600" dirty="0"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 Lei 4.320/64, em seu Artigo 48, alínea b, define como necessário: MANTER, DURANTE O EXERCÍCIO, NA MEDIDA DO POSSÍVEL, O EQUILÍBRIO ENTRE A RECEITA ARRECADADA E A DESPESA REALIZADA, DE MODO A REDUZIR AO MÍNIMO EVENTUAIS INSUFICIÊNCIAS DE TESOURARIA.</a:t>
            </a:r>
            <a:endParaRPr lang="pt-BR" sz="1600" dirty="0"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5809237"/>
              </p:ext>
            </p:extLst>
          </p:nvPr>
        </p:nvGraphicFramePr>
        <p:xfrm>
          <a:off x="467544" y="773996"/>
          <a:ext cx="8136903" cy="260668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336033"/>
                <a:gridCol w="1996566"/>
                <a:gridCol w="1804304"/>
              </a:tblGrid>
              <a:tr h="60486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 EMPENHADA 2º QUADRIMESTRE</a:t>
                      </a: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2021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8811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HABITAÇÃO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16.475.281,71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12.024.959,57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EDUCAÇÃO CULTURA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ESPORTES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16.227.884,92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17.873.166,21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SAÚDE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20.776.823,31</a:t>
                      </a: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21.542.161,21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53.479.989,94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51.440.286,99</a:t>
                      </a:r>
                    </a:p>
                    <a:p>
                      <a:pPr algn="ctr" fontAlgn="b"/>
                      <a:endParaRPr lang="pt-BR" sz="1400" b="1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7" name="Retângulo 6"/>
          <p:cNvSpPr>
            <a:spLocks noChangeArrowheads="1"/>
          </p:cNvSpPr>
          <p:nvPr/>
        </p:nvSpPr>
        <p:spPr bwMode="auto">
          <a:xfrm>
            <a:off x="467544" y="404664"/>
            <a:ext cx="820891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r>
              <a:rPr lang="pt-BR" b="1" dirty="0" smtClean="0">
                <a:solidFill>
                  <a:srgbClr val="009900"/>
                </a:solidFill>
              </a:rPr>
              <a:t>COMPARATIVO 2º QUADRIMESTRE  DESPESAS 2020X2021 </a:t>
            </a:r>
          </a:p>
        </p:txBody>
      </p:sp>
      <p:graphicFrame>
        <p:nvGraphicFramePr>
          <p:cNvPr id="6" name="Gráfico 5"/>
          <p:cNvGraphicFramePr/>
          <p:nvPr/>
        </p:nvGraphicFramePr>
        <p:xfrm>
          <a:off x="539552" y="3573016"/>
          <a:ext cx="7848872" cy="29523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02377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Espaço Reservado para Conteú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570956743"/>
              </p:ext>
            </p:extLst>
          </p:nvPr>
        </p:nvGraphicFramePr>
        <p:xfrm>
          <a:off x="755576" y="1268760"/>
          <a:ext cx="7704859" cy="127879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959337"/>
                <a:gridCol w="1344278"/>
                <a:gridCol w="1318850"/>
                <a:gridCol w="1191850"/>
                <a:gridCol w="890544"/>
              </a:tblGrid>
              <a:tr h="262108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MUNICIPAIS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ORÇADA (a)</a:t>
                      </a:r>
                      <a:endParaRPr lang="pt-BR" sz="1400" b="1" u="none" strike="noStrike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EMPENHADA (b)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LIQUIDADA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% (b/a)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8.607.378,00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6.069.832,22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5.172.192,34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70,52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17.192.000,00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7.297.818,28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7.297.818,28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42,45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28085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LEGISLATIVO (repasse)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5.300.000,00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3.975.000,03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3.975.000,03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75,00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1907704" y="548680"/>
            <a:ext cx="51845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solidFill>
                  <a:srgbClr val="009900"/>
                </a:solidFill>
              </a:rPr>
              <a:t>DESPESAS POR </a:t>
            </a:r>
            <a:r>
              <a:rPr lang="pt-BR" sz="2000" b="1" dirty="0" smtClean="0">
                <a:solidFill>
                  <a:srgbClr val="009900"/>
                </a:solidFill>
              </a:rPr>
              <a:t>SECRETARIAS  </a:t>
            </a:r>
            <a:endParaRPr lang="pt-BR" sz="2000" b="1" dirty="0">
              <a:solidFill>
                <a:srgbClr val="009900"/>
              </a:solidFill>
            </a:endParaRPr>
          </a:p>
        </p:txBody>
      </p:sp>
      <p:graphicFrame>
        <p:nvGraphicFramePr>
          <p:cNvPr id="8" name="Gráfico 7"/>
          <p:cNvGraphicFramePr/>
          <p:nvPr/>
        </p:nvGraphicFramePr>
        <p:xfrm>
          <a:off x="827584" y="2996952"/>
          <a:ext cx="7632848" cy="32403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6095404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14421313"/>
              </p:ext>
            </p:extLst>
          </p:nvPr>
        </p:nvGraphicFramePr>
        <p:xfrm>
          <a:off x="539552" y="764704"/>
          <a:ext cx="8136904" cy="5616629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4196607"/>
                <a:gridCol w="1943058"/>
                <a:gridCol w="1997239"/>
              </a:tblGrid>
              <a:tr h="48363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SECRETARIAS </a:t>
                      </a:r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MUNICIPAIS – DESPESA EMPENHADA </a:t>
                      </a:r>
                      <a:r>
                        <a:rPr lang="pt-BR" sz="1400" b="1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2º QUADRIMESTRE</a:t>
                      </a:r>
                      <a:endParaRPr lang="pt-BR" sz="1400" b="1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2020</a:t>
                      </a:r>
                      <a:endParaRPr lang="pt-BR" sz="1400" b="1" u="none" strike="noStrike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2021</a:t>
                      </a:r>
                      <a:endParaRPr lang="pt-BR" sz="14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GOVERNO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1.035.464,03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994.735,70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SEC.DE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COMUNICAÇÃO SOCIAL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899.488,78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659.517,00</a:t>
                      </a: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PROCURADORIA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GERAL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974.386,78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1.089.040,96</a:t>
                      </a: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PLANEJAMENTO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332.667,36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188.880,84</a:t>
                      </a: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ADM 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REC. HUMANOS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2.873.606,49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3.487.272,80</a:t>
                      </a: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FINANÇAS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2.271.338,00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2.316.306,96</a:t>
                      </a:r>
                    </a:p>
                  </a:txBody>
                  <a:tcPr marL="9525" marR="85725" marT="9525" marB="0" anchor="ctr"/>
                </a:tc>
              </a:tr>
              <a:tr h="36259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INFRA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HABITAÇÃO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16.475.281,71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12.024.959,57</a:t>
                      </a: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AGROP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MEIO AMBIENTE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1.495.057,39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1.064.358,57</a:t>
                      </a:r>
                    </a:p>
                  </a:txBody>
                  <a:tcPr marL="9525" marR="85725" marT="9525" marB="0" anchor="ctr"/>
                </a:tc>
              </a:tr>
              <a:tr h="360527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EDUCAÇÃO CULTURA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ESPORTES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16.227.884,92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17.873.166,21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 SAÚDE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20.776.823,31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21.542.161,21</a:t>
                      </a: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 DESENVOLVIMENTO SOCIAL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3.508.093,72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2.931.365,75</a:t>
                      </a:r>
                    </a:p>
                  </a:txBody>
                  <a:tcPr marL="9525" marR="85725" marT="9525" marB="0" anchor="ctr"/>
                </a:tc>
              </a:tr>
              <a:tr h="335245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SEC.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INDUSTRIA</a:t>
                      </a:r>
                      <a:r>
                        <a:rPr lang="pt-BR" sz="1400" u="none" strike="noStrike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COMÉRCIO </a:t>
                      </a:r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 TURISMO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975.971,06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670.236,60</a:t>
                      </a:r>
                    </a:p>
                  </a:txBody>
                  <a:tcPr marL="9525" marR="85725" marT="9525" marB="0" anchor="ctr"/>
                </a:tc>
              </a:tr>
              <a:tr h="311361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u="none" strike="noStrike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ENCARGOS GERAIS DO MUNICÍPIO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3.622.019,32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6.589.926,62</a:t>
                      </a:r>
                    </a:p>
                  </a:txBody>
                  <a:tcPr marL="9525" marR="85725" marT="9525" marB="0" anchor="ctr"/>
                </a:tc>
              </a:tr>
              <a:tr h="32034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SAMAE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5.890.357,83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6.069.832,22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2034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IPAS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3.660.153,80</a:t>
                      </a:r>
                      <a:endParaRPr lang="pt-BR" sz="1400" b="0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7.297.818,28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20340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4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81.018.594,50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400" b="1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84.799.579,29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1475656" y="332656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9900"/>
                </a:solidFill>
              </a:rPr>
              <a:t>COMPARATIVO 2020/2021 </a:t>
            </a:r>
            <a:endParaRPr lang="pt-BR" b="1" dirty="0">
              <a:solidFill>
                <a:srgbClr val="009900"/>
              </a:solidFill>
            </a:endParaRPr>
          </a:p>
        </p:txBody>
      </p:sp>
      <p:sp>
        <p:nvSpPr>
          <p:cNvPr id="5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998819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4" name="Gráfico 3"/>
          <p:cNvGraphicFramePr/>
          <p:nvPr/>
        </p:nvGraphicFramePr>
        <p:xfrm>
          <a:off x="539552" y="476672"/>
          <a:ext cx="8280920" cy="60486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590171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332656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FUNDEB AO MAGISTÉRIO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145088"/>
          </a:xfrm>
        </p:spPr>
        <p:txBody>
          <a:bodyPr>
            <a:normAutofit lnSpcReduction="10000"/>
          </a:bodyPr>
          <a:lstStyle/>
          <a:p>
            <a:pPr>
              <a:buFont typeface="Arial" charset="0"/>
              <a:buNone/>
            </a:pPr>
            <a:endParaRPr lang="pt-BR" sz="1800" b="1" dirty="0" smtClean="0">
              <a:latin typeface="Book Antiqua" pitchFamily="18" charset="0"/>
            </a:endParaRPr>
          </a:p>
          <a:p>
            <a:pPr algn="ctr">
              <a:buFont typeface="Arial" charset="0"/>
              <a:buNone/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>De acordo com o disposto no Art.7º da Lei Federal 9424/96, o recurso do FUNDEB obrigatoriamente no mínimo 70% deve ser direcionado em despesas com o Magistério (Remuneração e Vantagens Fixas, 13º Salário, Férias, Licenças Especiais, etc. e Encargos Previdenciários Patronais dos Professores, Diretores, Inspetores, Orientadores, etc.), junto às Escolas Municipais do Ensino Fundamental.</a:t>
            </a:r>
          </a:p>
          <a:p>
            <a:pPr algn="just">
              <a:buFont typeface="Arial" charset="0"/>
              <a:buNone/>
            </a:pPr>
            <a:endParaRPr lang="pt-BR" sz="2000" dirty="0" smtClean="0"/>
          </a:p>
          <a:p>
            <a:pPr algn="just">
              <a:buFont typeface="Arial" charset="0"/>
              <a:buNone/>
            </a:pPr>
            <a:endParaRPr lang="pt-BR" sz="1800" dirty="0" smtClean="0"/>
          </a:p>
          <a:p>
            <a:pPr algn="ctr">
              <a:buFont typeface="Arial" charset="0"/>
              <a:buNone/>
            </a:pPr>
            <a:r>
              <a:rPr lang="pt-BR" sz="1800" dirty="0" smtClean="0"/>
              <a:t>	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FUNDEB na remuneração do Magistério, gasto mínimo de 70%</a:t>
            </a: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 Até 31 de Agosto de 2021    </a:t>
            </a:r>
            <a:r>
              <a:rPr lang="pt-BR" sz="2800" b="1" dirty="0" smtClean="0">
                <a:solidFill>
                  <a:srgbClr val="009900"/>
                </a:solidFill>
                <a:latin typeface="Arial" pitchFamily="34" charset="0"/>
                <a:cs typeface="Arial" pitchFamily="34" charset="0"/>
              </a:rPr>
              <a:t>63,84%</a:t>
            </a: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</a:t>
            </a:r>
            <a:endParaRPr lang="pt-BR" sz="2800" b="1" dirty="0" smtClean="0">
              <a:solidFill>
                <a:srgbClr val="0066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Arial" charset="0"/>
              <a:buNone/>
            </a:pPr>
            <a:endParaRPr lang="pt-BR" sz="2000" b="1" dirty="0" smtClean="0">
              <a:solidFill>
                <a:schemeClr val="accent2"/>
              </a:solidFill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6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r>
              <a:rPr lang="pt-BR" sz="1600" dirty="0" smtClean="0">
                <a:latin typeface="Book Antiqua" pitchFamily="18" charset="0"/>
              </a:rPr>
              <a:t>	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755576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85800736"/>
              </p:ext>
            </p:extLst>
          </p:nvPr>
        </p:nvGraphicFramePr>
        <p:xfrm>
          <a:off x="323528" y="980728"/>
          <a:ext cx="8496944" cy="2884168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6827060"/>
                <a:gridCol w="1669884"/>
              </a:tblGrid>
              <a:tr h="59787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DEMONSTRATIVO DAS RECEITAS E DESPESAS COM MDE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PERÍODO</a:t>
                      </a:r>
                    </a:p>
                  </a:txBody>
                  <a:tcPr marL="9525" marR="9525" marT="9525" marB="0" anchor="ctr"/>
                </a:tc>
              </a:tr>
              <a:tr h="493542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DE RECURSOS DO FUNDEB RECEBIDOS NO EXERCÍCIO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11.138.262,49</a:t>
                      </a: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MÍNIMO DE 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70%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DO FUNDEB – A SER APLICADO NA REMUNERAÇÃO DOS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PROFISSIONAIS DO MAGISTÉRIO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7.796.783,74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DAS DESPESAS COM REMUNERAÇÃO DOS PROFISSIONAIS DO MAGISTÉRIO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7.110.304,36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63,84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1907704" y="3933056"/>
          <a:ext cx="5184576" cy="26369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63848" y="586994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413"/>
            <a:ext cx="8363272" cy="4392835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sz="1800" b="1" dirty="0" smtClean="0">
              <a:latin typeface="Book Antiqua" pitchFamily="18" charset="0"/>
            </a:endParaRPr>
          </a:p>
          <a:p>
            <a:pPr algn="just">
              <a:buFont typeface="Arial" charset="0"/>
              <a:buNone/>
            </a:pPr>
            <a:r>
              <a:rPr lang="pt-BR" sz="1800" dirty="0" smtClean="0">
                <a:latin typeface="Book Antiqua" pitchFamily="18" charset="0"/>
              </a:rPr>
              <a:t> 	</a:t>
            </a:r>
            <a:r>
              <a:rPr lang="pt-BR" sz="1800" dirty="0" smtClean="0">
                <a:latin typeface="Arial" pitchFamily="34" charset="0"/>
                <a:cs typeface="Arial" pitchFamily="34" charset="0"/>
              </a:rPr>
              <a:t>O limite mínimo em despesas com educação é citado no Art. 212 da Constituição Federal:</a:t>
            </a:r>
          </a:p>
          <a:p>
            <a:pPr algn="just">
              <a:buFont typeface="Arial" charset="0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     “A União aplicará, anualmente, nunca menos de dezoito, e os Estados, o Distrito Federal e os Municípios vinte e cinco por cento, no mínimo, da receita resultante de impostos, compreendida a proveniente de transferências, na manutenção e desenvolvimento do ensino”.</a:t>
            </a:r>
          </a:p>
          <a:p>
            <a:pPr algn="just">
              <a:buFont typeface="Arial" charset="0"/>
              <a:buNone/>
            </a:pPr>
            <a:endParaRPr lang="pt-BR" sz="1800" dirty="0" smtClean="0"/>
          </a:p>
          <a:p>
            <a:pPr algn="ctr">
              <a:buFont typeface="Arial" charset="0"/>
              <a:buNone/>
            </a:pPr>
            <a:r>
              <a:rPr lang="pt-BR" sz="18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Índice ajustado de Aplicação no Ensino</a:t>
            </a:r>
          </a:p>
          <a:p>
            <a:pPr algn="ctr">
              <a:buFont typeface="Arial" charset="0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(Mínimo de 25%)</a:t>
            </a:r>
          </a:p>
          <a:p>
            <a:pPr algn="ctr">
              <a:buFont typeface="Arial" charset="0"/>
              <a:buNone/>
            </a:pPr>
            <a:endParaRPr lang="pt-BR" sz="18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	 Até 31 de Agosto de 2021    </a:t>
            </a:r>
            <a:r>
              <a:rPr lang="pt-BR" sz="2800" b="1" dirty="0" smtClean="0">
                <a:solidFill>
                  <a:srgbClr val="009900"/>
                </a:solidFill>
                <a:latin typeface="Arial" charset="0"/>
              </a:rPr>
              <a:t>17,03%</a:t>
            </a:r>
          </a:p>
          <a:p>
            <a:pPr algn="ctr">
              <a:buFont typeface="Arial" charset="0"/>
              <a:buNone/>
            </a:pPr>
            <a:endParaRPr lang="pt-BR" sz="2800" b="1" dirty="0">
              <a:solidFill>
                <a:srgbClr val="006600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99592" y="260648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EDUCAÇÃO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26970262"/>
              </p:ext>
            </p:extLst>
          </p:nvPr>
        </p:nvGraphicFramePr>
        <p:xfrm>
          <a:off x="323528" y="1052736"/>
          <a:ext cx="8496944" cy="2234563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72608"/>
                <a:gridCol w="3024336"/>
              </a:tblGrid>
              <a:tr h="59787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LIQUIDADAS ATÉ O QUADRIMESTRE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31 DE AGOSTO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2021</a:t>
                      </a:r>
                      <a:endParaRPr lang="pt-B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3542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 BRUTA DE IMPOSTOS E TRANSFERÊNCIAS CONSTITUCIONAIS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LEGAIS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61.181.390,77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(-) DEDUÇÕES CONSTITUCIONAIS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11.796.873,01</a:t>
                      </a: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17,03</a:t>
                      </a:r>
                      <a:endParaRPr lang="pt-BR" sz="14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1331640" y="3429000"/>
          <a:ext cx="6552728" cy="3024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99592" y="260648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SAÚDE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423987"/>
            <a:ext cx="8569325" cy="5434013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endParaRPr lang="pt-BR" sz="1800" dirty="0" smtClean="0">
              <a:solidFill>
                <a:srgbClr val="008000"/>
              </a:solidFill>
              <a:latin typeface="Book Antiqua" pitchFamily="18" charset="0"/>
            </a:endParaRPr>
          </a:p>
          <a:p>
            <a:pPr algn="ctr" eaLnBrk="1" hangingPunct="1">
              <a:buFontTx/>
              <a:buNone/>
            </a:pPr>
            <a:r>
              <a:rPr lang="pt-BR" sz="2000" dirty="0" smtClean="0">
                <a:latin typeface="Book Antiqua" pitchFamily="18" charset="0"/>
              </a:rPr>
              <a:t>	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O Art. 77, Inciso III, do ADCT da Constituição Federal, dispõe: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“Os recursos mínimos aplicados nas ações e serviços públicos de saúde serão equivalentes, no caso dos Municípios,  </a:t>
            </a:r>
          </a:p>
          <a:p>
            <a:pPr algn="ctr" eaLnBrk="1" hangingPunct="1">
              <a:buFontTx/>
              <a:buNone/>
            </a:pP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15%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 (quinze por cento)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 produto arrecadação dos impostos a que se refere o Art. 156 e 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dos recursos que tratam os </a:t>
            </a:r>
            <a:r>
              <a:rPr lang="pt-BR" sz="2200" dirty="0" err="1" smtClean="0">
                <a:latin typeface="Arial" pitchFamily="34" charset="0"/>
                <a:cs typeface="Arial" pitchFamily="34" charset="0"/>
              </a:rPr>
              <a:t>arts</a:t>
            </a:r>
            <a:r>
              <a:rPr lang="pt-BR" sz="2200" dirty="0" smtClean="0">
                <a:latin typeface="Arial" pitchFamily="34" charset="0"/>
                <a:cs typeface="Arial" pitchFamily="34" charset="0"/>
              </a:rPr>
              <a:t>. 158 e 159, Inciso I, alínea. B</a:t>
            </a:r>
          </a:p>
          <a:p>
            <a:pPr algn="ctr" eaLnBrk="1" hangingPunct="1">
              <a:buFontTx/>
              <a:buNone/>
            </a:pPr>
            <a:r>
              <a:rPr lang="pt-BR" sz="2200" dirty="0" smtClean="0">
                <a:latin typeface="Arial" pitchFamily="34" charset="0"/>
                <a:cs typeface="Arial" pitchFamily="34" charset="0"/>
              </a:rPr>
              <a:t> e parágrafo 3º.</a:t>
            </a:r>
          </a:p>
          <a:p>
            <a:pPr algn="just" eaLnBrk="1" hangingPunct="1">
              <a:buFontTx/>
              <a:buNone/>
            </a:pPr>
            <a:endParaRPr lang="pt-BR" sz="2200" dirty="0" smtClean="0">
              <a:latin typeface="Arial" pitchFamily="34" charset="0"/>
              <a:cs typeface="Arial" pitchFamily="34" charset="0"/>
            </a:endParaRPr>
          </a:p>
          <a:p>
            <a:pPr algn="ctr" eaLnBrk="1" hangingPunct="1">
              <a:buFontTx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Índice ajustado de Aplicação na  SAÚDE</a:t>
            </a:r>
          </a:p>
          <a:p>
            <a:pPr algn="ctr">
              <a:buFont typeface="Arial" charset="0"/>
              <a:buNone/>
            </a:pPr>
            <a:endParaRPr lang="pt-BR" sz="20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Font typeface="Arial" charset="0"/>
              <a:buNone/>
            </a:pPr>
            <a:r>
              <a:rPr lang="pt-BR" sz="2000" b="1" dirty="0" smtClean="0">
                <a:latin typeface="Arial" pitchFamily="34" charset="0"/>
                <a:cs typeface="Arial" pitchFamily="34" charset="0"/>
              </a:rPr>
              <a:t>	 Até 31 de Agosto de 2021    </a:t>
            </a:r>
            <a:r>
              <a:rPr lang="pt-BR" sz="2800" b="1" dirty="0" smtClean="0">
                <a:solidFill>
                  <a:srgbClr val="006600"/>
                </a:solidFill>
                <a:latin typeface="Arial" charset="0"/>
              </a:rPr>
              <a:t>32,14% </a:t>
            </a:r>
          </a:p>
          <a:p>
            <a:pPr algn="just" eaLnBrk="1" hangingPunct="1">
              <a:buFontTx/>
              <a:buNone/>
            </a:pPr>
            <a:endParaRPr lang="pt-BR" sz="1800" dirty="0" smtClean="0">
              <a:latin typeface="Book Antiqua" pitchFamily="18" charset="0"/>
            </a:endParaRPr>
          </a:p>
          <a:p>
            <a:pPr>
              <a:buFont typeface="Arial" charset="0"/>
              <a:buNone/>
            </a:pPr>
            <a:endParaRPr lang="pt-BR" sz="1800" dirty="0" smtClean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7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6"/>
          <p:cNvSpPr>
            <a:spLocks noChangeArrowheads="1"/>
          </p:cNvSpPr>
          <p:nvPr/>
        </p:nvSpPr>
        <p:spPr bwMode="auto">
          <a:xfrm>
            <a:off x="827584" y="188640"/>
            <a:ext cx="741630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endParaRPr lang="pt-BR" b="1" dirty="0" smtClean="0">
              <a:solidFill>
                <a:srgbClr val="009900"/>
              </a:solidFill>
            </a:endParaRPr>
          </a:p>
          <a:p>
            <a:pPr algn="ctr"/>
            <a:r>
              <a:rPr lang="pt-BR" sz="2200" b="1" dirty="0" smtClean="0">
                <a:solidFill>
                  <a:srgbClr val="009900"/>
                </a:solidFill>
              </a:rPr>
              <a:t>DESPESAS COM SAÚDE </a:t>
            </a:r>
            <a:endParaRPr lang="pt-BR" sz="22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21821839"/>
              </p:ext>
            </p:extLst>
          </p:nvPr>
        </p:nvGraphicFramePr>
        <p:xfrm>
          <a:off x="323528" y="980728"/>
          <a:ext cx="8496944" cy="322164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5472608"/>
                <a:gridCol w="3024336"/>
              </a:tblGrid>
              <a:tr h="597874">
                <a:tc>
                  <a:txBody>
                    <a:bodyPr/>
                    <a:lstStyle/>
                    <a:p>
                      <a:pPr algn="l" rtl="0" fontAlgn="ctr"/>
                      <a:r>
                        <a:rPr lang="pt-BR" sz="16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DESPESAS</a:t>
                      </a:r>
                      <a:r>
                        <a:rPr lang="pt-BR" sz="16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LIQUIDADAS ATÉ O QUADRIMESTRE</a:t>
                      </a:r>
                      <a:endParaRPr lang="pt-BR" sz="16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5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31 DE AGOSTO</a:t>
                      </a:r>
                      <a:r>
                        <a:rPr lang="pt-BR" sz="15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2021</a:t>
                      </a:r>
                      <a:endParaRPr lang="pt-BR" sz="15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493542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 IMPOSTOS E TRANSFERÊNCIAS CONSTITUCIONAIS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LEGAIS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59.956.996,06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MÍNIMA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APLICAR – </a:t>
                      </a:r>
                      <a:r>
                        <a:rPr lang="pt-BR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15%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8.993.549,41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VALOR APLICADO APÓS DEDUÇÕES DO SUS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19.267.836,39</a:t>
                      </a: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APLICADO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MAIOR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10.274.286,98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PERCENTUAL APLICADO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32,14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graphicFrame>
        <p:nvGraphicFramePr>
          <p:cNvPr id="8" name="Gráfico 7"/>
          <p:cNvGraphicFramePr/>
          <p:nvPr/>
        </p:nvGraphicFramePr>
        <p:xfrm>
          <a:off x="1619672" y="4293096"/>
          <a:ext cx="6480720" cy="22322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628650" y="548680"/>
            <a:ext cx="7886700" cy="831626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</a:pPr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RECEITA POR CATEGORIA ECONÔMICA </a:t>
            </a:r>
          </a:p>
          <a:p>
            <a:pPr algn="ctr" fontAlgn="auto">
              <a:spcAft>
                <a:spcPts val="0"/>
              </a:spcAft>
            </a:pPr>
            <a:endParaRPr lang="pt-BR" sz="2400" b="1" dirty="0" smtClean="0">
              <a:solidFill>
                <a:srgbClr val="009900"/>
              </a:solidFill>
              <a:latin typeface="Arial" charset="0"/>
              <a:ea typeface="+mn-ea"/>
              <a:cs typeface="Arial" charset="0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01750630"/>
              </p:ext>
            </p:extLst>
          </p:nvPr>
        </p:nvGraphicFramePr>
        <p:xfrm>
          <a:off x="628651" y="1628800"/>
          <a:ext cx="7886699" cy="374860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2767264"/>
                <a:gridCol w="1855974"/>
                <a:gridCol w="2175640"/>
                <a:gridCol w="1087821"/>
              </a:tblGrid>
              <a:tr h="641277">
                <a:tc>
                  <a:txBody>
                    <a:bodyPr/>
                    <a:lstStyle/>
                    <a:p>
                      <a:pPr algn="ctr" rtl="0" fontAlgn="ctr"/>
                      <a:endParaRPr lang="pt-BR" sz="1600" b="1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ARRECADADA</a:t>
                      </a:r>
                    </a:p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</a:t>
                      </a:r>
                      <a:r>
                        <a:rPr lang="pt-BR" sz="16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PERÍODO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</a:t>
                      </a:r>
                    </a:p>
                  </a:txBody>
                  <a:tcPr marL="9525" marR="9525" marT="9525" marB="0" anchor="ctr"/>
                </a:tc>
              </a:tr>
              <a:tr h="484029">
                <a:tc>
                  <a:txBody>
                    <a:bodyPr/>
                    <a:lstStyle/>
                    <a:p>
                      <a:pPr algn="l" rtl="0" fontAlgn="ctr">
                        <a:lnSpc>
                          <a:spcPct val="150000"/>
                        </a:lnSpc>
                      </a:pPr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RECEITAS CORRENTES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101.021.468,00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75.009.670,83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74,25</a:t>
                      </a:r>
                    </a:p>
                  </a:txBody>
                  <a:tcPr marL="9525" marR="85725" marT="9525" marB="0" anchor="b"/>
                </a:tc>
              </a:tr>
              <a:tr h="348113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  8.602.378,00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6.193.240,22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71,99</a:t>
                      </a: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IPAS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  17.192.000,00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9.841.495,77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6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57,24</a:t>
                      </a: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6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RECEITAS DE CAPITAL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6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PREFEITURA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1.007.934,87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326781">
                <a:tc>
                  <a:txBody>
                    <a:bodyPr/>
                    <a:lstStyle/>
                    <a:p>
                      <a:pPr marL="0" algn="l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SAMAE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641277">
                <a:tc>
                  <a:txBody>
                    <a:bodyPr/>
                    <a:lstStyle/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i="0" u="none" strike="noStrike" kern="1200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l" defTabSz="6858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TOTAL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126.820.846,00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92.052.341,69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pt-BR" sz="16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72,58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79388" y="6384237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</p:spTree>
    <p:extLst>
      <p:ext uri="{BB962C8B-B14F-4D97-AF65-F5344CB8AC3E}">
        <p14:creationId xmlns:p14="http://schemas.microsoft.com/office/powerpoint/2010/main" xmlns="" val="92315955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0" y="0"/>
            <a:ext cx="15478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pt-BR" dirty="0"/>
          </a:p>
        </p:txBody>
      </p:sp>
      <p:pic>
        <p:nvPicPr>
          <p:cNvPr id="15363" name="Picture 2" descr="F:\LOGOS RESOLUÇÃO MENOR\BRASÃO CIRCUL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88938" y="428625"/>
            <a:ext cx="1158875" cy="1055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Rectangle 6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pic>
        <p:nvPicPr>
          <p:cNvPr id="1536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07704" y="692696"/>
            <a:ext cx="6192838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755578" y="4293096"/>
            <a:ext cx="783054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9900"/>
                </a:solidFill>
              </a:rPr>
              <a:t>Obrigada a todos!</a:t>
            </a:r>
          </a:p>
          <a:p>
            <a:pPr algn="ctr"/>
            <a:endParaRPr lang="pt-BR" dirty="0"/>
          </a:p>
          <a:p>
            <a:pPr algn="ctr"/>
            <a:r>
              <a:rPr lang="pt-BR" dirty="0" smtClean="0"/>
              <a:t>Para mais informações acessar o </a:t>
            </a:r>
            <a:r>
              <a:rPr lang="pt-BR" dirty="0"/>
              <a:t>link </a:t>
            </a:r>
            <a:r>
              <a:rPr lang="pt-BR" dirty="0" smtClean="0"/>
              <a:t>             </a:t>
            </a:r>
            <a:r>
              <a:rPr lang="pt-BR" dirty="0" smtClean="0">
                <a:hlinkClick r:id="rId4"/>
              </a:rPr>
              <a:t>http</a:t>
            </a:r>
            <a:r>
              <a:rPr lang="pt-BR" dirty="0">
                <a:hlinkClick r:id="rId4"/>
              </a:rPr>
              <a:t>://portal.jaguariaiva.pr.gov.br/transparencia</a:t>
            </a:r>
            <a:r>
              <a:rPr lang="pt-BR" dirty="0" smtClean="0">
                <a:hlinkClick r:id="rId4"/>
              </a:rPr>
              <a:t>/</a:t>
            </a:r>
            <a:r>
              <a:rPr lang="pt-BR" dirty="0" smtClean="0"/>
              <a:t>	</a:t>
            </a:r>
          </a:p>
          <a:p>
            <a:pPr algn="ctr"/>
            <a:endParaRPr lang="pt-BR" dirty="0"/>
          </a:p>
          <a:p>
            <a:pPr algn="ctr"/>
            <a:r>
              <a:rPr lang="pt-BR" sz="3600" dirty="0" smtClean="0">
                <a:solidFill>
                  <a:srgbClr val="009900"/>
                </a:solidFill>
              </a:rPr>
              <a:t>Portal da Transparência</a:t>
            </a:r>
            <a:endParaRPr lang="pt-BR" sz="3600" dirty="0">
              <a:solidFill>
                <a:srgbClr val="0099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7886700" cy="831626"/>
          </a:xfrm>
        </p:spPr>
        <p:txBody>
          <a:bodyPr/>
          <a:lstStyle/>
          <a:p>
            <a:pPr algn="ctr"/>
            <a:r>
              <a:rPr lang="pt-BR" sz="24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     RECEITA POR CATEGORIA ECONÔMICA </a:t>
            </a: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179388" y="6384237"/>
            <a:ext cx="237626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Anexo Consolidado</a:t>
            </a:r>
            <a:endParaRPr lang="pt-BR" sz="1100" dirty="0"/>
          </a:p>
        </p:txBody>
      </p:sp>
      <p:graphicFrame>
        <p:nvGraphicFramePr>
          <p:cNvPr id="8" name="Gráfico 7"/>
          <p:cNvGraphicFramePr/>
          <p:nvPr/>
        </p:nvGraphicFramePr>
        <p:xfrm>
          <a:off x="467544" y="1052736"/>
          <a:ext cx="8208912" cy="51845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tângulo 4"/>
          <p:cNvSpPr>
            <a:spLocks noChangeArrowheads="1"/>
          </p:cNvSpPr>
          <p:nvPr/>
        </p:nvSpPr>
        <p:spPr bwMode="auto">
          <a:xfrm>
            <a:off x="863588" y="404664"/>
            <a:ext cx="741682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RECEITAS TRIBUTÁRIAS </a:t>
            </a:r>
            <a:endParaRPr lang="pt-BR" sz="2400" b="1" dirty="0">
              <a:solidFill>
                <a:srgbClr val="009900"/>
              </a:solidFill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07412415"/>
              </p:ext>
            </p:extLst>
          </p:nvPr>
        </p:nvGraphicFramePr>
        <p:xfrm>
          <a:off x="467544" y="962296"/>
          <a:ext cx="8136905" cy="525658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447841"/>
                <a:gridCol w="1517050"/>
                <a:gridCol w="1586007"/>
                <a:gridCol w="1586007"/>
              </a:tblGrid>
              <a:tr h="49665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ORÇADO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80711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IPTU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4.775.000,00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3.233.666,55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67,72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80711">
                <a:tc>
                  <a:txBody>
                    <a:bodyPr/>
                    <a:lstStyle/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ISS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7.900.000,00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5.460.521,87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69,12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8071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IRRF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1.450.977,00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1.582.234,42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109,05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80711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ITBI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918.453,11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509270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TAXAS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2.420.000,00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1.133.725,14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46,85</a:t>
                      </a:r>
                    </a:p>
                  </a:txBody>
                  <a:tcPr marL="9525" marR="85725" marT="9525" marB="0" anchor="b"/>
                </a:tc>
              </a:tr>
              <a:tr h="50927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 DE MELHORIA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180.000,00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992.677,96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551,49</a:t>
                      </a:r>
                    </a:p>
                  </a:txBody>
                  <a:tcPr marL="9525" marR="85725" marT="9525" marB="0" anchor="b"/>
                </a:tc>
              </a:tr>
              <a:tr h="509270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CONTRIBUIÇÕES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160.369,88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9525" marR="85725" marT="9525" marB="0" anchor="b"/>
                </a:tc>
              </a:tr>
              <a:tr h="509270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RECEITAS TRIBUTÁRIAS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pt-BR" sz="1400" b="1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16.725.977,00</a:t>
                      </a:r>
                      <a:r>
                        <a:rPr lang="pt-BR" sz="11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13.481.648,93</a:t>
                      </a: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80,60</a:t>
                      </a: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6263680" y="6378127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tributárias.</a:t>
            </a:r>
            <a:endParaRPr lang="pt-BR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914062" y="476672"/>
            <a:ext cx="53158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 </a:t>
            </a:r>
            <a:endParaRPr lang="pt-BR" sz="2400" b="1" dirty="0">
              <a:solidFill>
                <a:srgbClr val="009900"/>
              </a:solidFill>
            </a:endParaRPr>
          </a:p>
        </p:txBody>
      </p:sp>
      <p:sp>
        <p:nvSpPr>
          <p:cNvPr id="6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09558915"/>
              </p:ext>
            </p:extLst>
          </p:nvPr>
        </p:nvGraphicFramePr>
        <p:xfrm>
          <a:off x="323528" y="1268760"/>
          <a:ext cx="8352928" cy="4359897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539376"/>
                <a:gridCol w="1557326"/>
                <a:gridCol w="1628113"/>
                <a:gridCol w="1628113"/>
              </a:tblGrid>
              <a:tr h="481317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14827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FPM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FUNDO DE PARTICIPAÇÃO DOS MUNICÍPIOS</a:t>
                      </a:r>
                    </a:p>
                    <a:p>
                      <a:pPr algn="just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24.721.600,00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16.690.478,22</a:t>
                      </a:r>
                    </a:p>
                    <a:p>
                      <a:pPr marL="0" marR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t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67,51</a:t>
                      </a: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t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4920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ITR – COTA-PARTE DO IMPOSTO SOBRE A PROPRIEDADE TERRITORIAL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RURAL</a:t>
                      </a: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742.400,00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195.414,64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26,32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650334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TRANSFERÊNCIA DE RECURSOS DO SISTEMA ÚNICO DE SAÚDE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5.500.000,00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4.120.886,30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74,92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4935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RECURSOS DO FUNDO NACIONAL DO DESENV. DA EDUCAÇÃO – FNDE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1.555.000,00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849.557,03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54,63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260553" y="638046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</a:t>
            </a:r>
            <a:r>
              <a:rPr lang="pt-BR" sz="1100" dirty="0" err="1" smtClean="0"/>
              <a:t>transf</a:t>
            </a:r>
            <a:r>
              <a:rPr lang="pt-BR" sz="1100" dirty="0" smtClean="0"/>
              <a:t>. correntes</a:t>
            </a:r>
          </a:p>
        </p:txBody>
      </p:sp>
    </p:spTree>
    <p:extLst>
      <p:ext uri="{BB962C8B-B14F-4D97-AF65-F5344CB8AC3E}">
        <p14:creationId xmlns:p14="http://schemas.microsoft.com/office/powerpoint/2010/main" xmlns="" val="314541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07837" y="548680"/>
            <a:ext cx="51283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 </a:t>
            </a:r>
            <a:endParaRPr lang="pt-BR" sz="2400" b="1" dirty="0">
              <a:solidFill>
                <a:srgbClr val="009900"/>
              </a:solidFill>
            </a:endParaRPr>
          </a:p>
        </p:txBody>
      </p:sp>
      <p:sp>
        <p:nvSpPr>
          <p:cNvPr id="5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0257745"/>
              </p:ext>
            </p:extLst>
          </p:nvPr>
        </p:nvGraphicFramePr>
        <p:xfrm>
          <a:off x="395536" y="1466708"/>
          <a:ext cx="8352928" cy="3996022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539376"/>
                <a:gridCol w="1557326"/>
                <a:gridCol w="1628113"/>
                <a:gridCol w="1628113"/>
              </a:tblGrid>
              <a:tr h="674904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ORÇADA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118242">
                <a:tc>
                  <a:txBody>
                    <a:bodyPr/>
                    <a:lstStyle/>
                    <a:p>
                      <a:pPr marL="0" marR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ICMS – MPOSTO SOBRE CIRCULAÇÃO DE MERCADORIAS E SERVIÇOS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27.753.600,00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18.545.238,22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66,82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1118242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IPVA – IMPOSTO SOBRE PROPRIEDADE DE VEÍCULOS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AUTOMOTORES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3.600.000,00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3.321.100,12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92,25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9657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IPI – IMPOSTO SOBRE PRODUTOS INDUSTRIALIZADOS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286.446,74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6263680" y="6407478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100" dirty="0" smtClean="0"/>
              <a:t>Nota: Principais receitas </a:t>
            </a:r>
            <a:r>
              <a:rPr lang="pt-BR" sz="1100" dirty="0" err="1" smtClean="0"/>
              <a:t>transf</a:t>
            </a:r>
            <a:r>
              <a:rPr lang="pt-BR" sz="1100" dirty="0" smtClean="0"/>
              <a:t>. correntes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Retângulo 4"/>
          <p:cNvSpPr/>
          <p:nvPr/>
        </p:nvSpPr>
        <p:spPr>
          <a:xfrm>
            <a:off x="1995492" y="404664"/>
            <a:ext cx="52998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Arial" charset="0"/>
              <a:buNone/>
            </a:pPr>
            <a:r>
              <a:rPr lang="pt-BR" sz="2400" b="1" dirty="0" smtClean="0">
                <a:solidFill>
                  <a:srgbClr val="009900"/>
                </a:solidFill>
              </a:rPr>
              <a:t>TRANSFERÊNCIAS CORRENTES </a:t>
            </a:r>
            <a:endParaRPr lang="pt-BR" sz="2400" b="1" dirty="0">
              <a:solidFill>
                <a:srgbClr val="009900"/>
              </a:solidFill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287056145"/>
              </p:ext>
            </p:extLst>
          </p:nvPr>
        </p:nvGraphicFramePr>
        <p:xfrm>
          <a:off x="323528" y="1484784"/>
          <a:ext cx="8424937" cy="4279041"/>
        </p:xfrm>
        <a:graphic>
          <a:graphicData uri="http://schemas.openxmlformats.org/drawingml/2006/table">
            <a:tbl>
              <a:tblPr>
                <a:tableStyleId>{0505E3EF-67EA-436B-97B2-0124C06EBD24}</a:tableStyleId>
              </a:tblPr>
              <a:tblGrid>
                <a:gridCol w="3764386"/>
                <a:gridCol w="1376253"/>
                <a:gridCol w="1642149"/>
                <a:gridCol w="1642149"/>
              </a:tblGrid>
              <a:tr h="652156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1" u="none" strike="noStrike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IMPOSTOS</a:t>
                      </a:r>
                      <a:endParaRPr lang="pt-BR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INICIAL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(a)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ATÉ O PERÍODO (</a:t>
                      </a:r>
                      <a:r>
                        <a:rPr lang="pt-BR" sz="14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</a:t>
                      </a:r>
                      <a:r>
                        <a:rPr lang="pt-BR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</a:t>
                      </a:r>
                    </a:p>
                    <a:p>
                      <a:pPr algn="ctr" rtl="0" fontAlgn="ctr"/>
                      <a:r>
                        <a:rPr lang="pt-BR" sz="14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(c) ]</a:t>
                      </a:r>
                      <a:r>
                        <a:rPr lang="pt-BR" sz="1400" b="1" i="0" u="none" strike="noStrike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(a)</a:t>
                      </a:r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1" i="0" u="none" strike="noStrike" dirty="0" smtClean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84507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DA COMPENSAÇÃO FINANCEIRA EXPLORAÇÃO DE REC. NATURAIS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550.000,00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393.730,65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71,59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45073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DE RESCURSOS DO SISTEMA ÚNICO DE SAÚDE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– SUS – REPASSE FUNDO A FUNDO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545.000,00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9.000,00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1,65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45073">
                <a:tc>
                  <a:txBody>
                    <a:bodyPr/>
                    <a:lstStyle/>
                    <a:p>
                      <a:pPr algn="just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</a:t>
                      </a:r>
                      <a:r>
                        <a:rPr lang="pt-B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FINANCEIRA DO ICMS – DESONERAÇÃO – LC 87/96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219.200,00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  <a:tr h="845073">
                <a:tc>
                  <a:txBody>
                    <a:bodyPr/>
                    <a:lstStyle/>
                    <a:p>
                      <a:pPr marL="0" marR="0" indent="0" algn="just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l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TRANSF. DE CONVÊNIOS DA UNIÃO E DE SUAS ENTIDADES</a:t>
                      </a:r>
                    </a:p>
                    <a:p>
                      <a:pPr algn="just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0,00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6.092,74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</a:t>
                      </a: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rtl="0" fontAlgn="ctr"/>
                      <a:endParaRPr lang="pt-BR" sz="1400" b="0" i="0" u="none" strike="noStrike" dirty="0" smtClean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85725" marT="9525" marB="0" anchor="b"/>
                </a:tc>
              </a:tr>
            </a:tbl>
          </a:graphicData>
        </a:graphic>
      </p:graphicFrame>
      <p:sp>
        <p:nvSpPr>
          <p:cNvPr id="2" name="CaixaDeTexto 1"/>
          <p:cNvSpPr txBox="1"/>
          <p:nvPr/>
        </p:nvSpPr>
        <p:spPr>
          <a:xfrm>
            <a:off x="2519264" y="6237312"/>
            <a:ext cx="66247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/>
              <a:t>Nota: Demonstrativo detalhado pode ser conferido no Portal da Transparência.</a:t>
            </a:r>
            <a:endParaRPr lang="pt-BR" sz="1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4"/>
          <p:cNvSpPr>
            <a:spLocks noChangeArrowheads="1"/>
          </p:cNvSpPr>
          <p:nvPr/>
        </p:nvSpPr>
        <p:spPr bwMode="auto">
          <a:xfrm>
            <a:off x="179388" y="260350"/>
            <a:ext cx="8785225" cy="6408738"/>
          </a:xfrm>
          <a:prstGeom prst="rect">
            <a:avLst/>
          </a:prstGeom>
          <a:noFill/>
          <a:ln w="25400" algn="ctr">
            <a:solidFill>
              <a:srgbClr val="008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4096"/>
          </a:xfrm>
        </p:spPr>
        <p:txBody>
          <a:bodyPr/>
          <a:lstStyle/>
          <a:p>
            <a:pPr algn="ctr"/>
            <a:r>
              <a:rPr lang="pt-BR" sz="2800" b="1" dirty="0" smtClean="0">
                <a:solidFill>
                  <a:srgbClr val="009900"/>
                </a:solidFill>
                <a:latin typeface="Arial" charset="0"/>
                <a:ea typeface="+mn-ea"/>
                <a:cs typeface="Arial" charset="0"/>
              </a:rPr>
              <a:t>RCL Acumulada últimos 12 meses</a:t>
            </a:r>
          </a:p>
        </p:txBody>
      </p:sp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21886077"/>
              </p:ext>
            </p:extLst>
          </p:nvPr>
        </p:nvGraphicFramePr>
        <p:xfrm>
          <a:off x="272310" y="1124446"/>
          <a:ext cx="8599379" cy="163219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37262"/>
                <a:gridCol w="1308222"/>
                <a:gridCol w="1308222"/>
                <a:gridCol w="1221007"/>
                <a:gridCol w="1308222"/>
                <a:gridCol w="1308222"/>
                <a:gridCol w="1308222"/>
              </a:tblGrid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Anos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Set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Out 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Nov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Dez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Jan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Fev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2019/2020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7.638.903,72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10.317.109,92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8.351.542,05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11.957.397,23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9.208.440,30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8.271.810,95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2020/2021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9.957.135,74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  9.745.564,42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10.558.510,89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  11.902.931,73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9.973.558,89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8.983.471,69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400" b="0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endParaRPr lang="pt-BR" sz="1400" b="1" i="0" u="none" strike="noStrike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Mar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Abr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Mai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Jun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Jul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Ago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2019/2020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8.386.289,59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8.693.096,21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8.081.938,15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   9.317.841,21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10.096.606,33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8.528.984,13 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3171">
                <a:tc>
                  <a:txBody>
                    <a:bodyPr/>
                    <a:lstStyle/>
                    <a:p>
                      <a:pPr algn="ctr" fontAlgn="b"/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2020/2021</a:t>
                      </a:r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8.993.507,82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8.078.569,94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8.213.434,05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10.166.091,33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12.302.351,61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400" u="none" strike="noStrike" dirty="0">
                          <a:effectLst/>
                          <a:latin typeface="+mn-lt"/>
                          <a:cs typeface="Arial" panose="020B0604020202020204" pitchFamily="34" charset="0"/>
                        </a:rPr>
                        <a:t>   </a:t>
                      </a:r>
                      <a:r>
                        <a:rPr lang="pt-BR" sz="1400" u="none" strike="noStrike" dirty="0" smtClean="0">
                          <a:effectLst/>
                          <a:latin typeface="+mn-lt"/>
                          <a:cs typeface="Arial" panose="020B0604020202020204" pitchFamily="34" charset="0"/>
                        </a:rPr>
                        <a:t>   7.622.503,20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Gráfico 6"/>
          <p:cNvGraphicFramePr/>
          <p:nvPr/>
        </p:nvGraphicFramePr>
        <p:xfrm>
          <a:off x="395536" y="2924944"/>
          <a:ext cx="8424936" cy="3456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8736</TotalTime>
  <Words>1597</Words>
  <Application>Microsoft Office PowerPoint</Application>
  <PresentationFormat>Apresentação na tela (4:3)</PresentationFormat>
  <Paragraphs>648</Paragraphs>
  <Slides>30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1" baseType="lpstr">
      <vt:lpstr>Tema do Office</vt:lpstr>
      <vt:lpstr>Slide 1</vt:lpstr>
      <vt:lpstr>Slide 2</vt:lpstr>
      <vt:lpstr>Slide 3</vt:lpstr>
      <vt:lpstr>     RECEITA POR CATEGORIA ECONÔMICA </vt:lpstr>
      <vt:lpstr>Slide 5</vt:lpstr>
      <vt:lpstr>Slide 6</vt:lpstr>
      <vt:lpstr>Slide 7</vt:lpstr>
      <vt:lpstr>Slide 8</vt:lpstr>
      <vt:lpstr>RCL Acumulada últimos 12 meses</vt:lpstr>
      <vt:lpstr>Slide 10</vt:lpstr>
      <vt:lpstr>Slide 11</vt:lpstr>
      <vt:lpstr>Slide 12</vt:lpstr>
      <vt:lpstr>Slide 13</vt:lpstr>
      <vt:lpstr>DESPESA POR CATEGORIA ECONÔMICA </vt:lpstr>
      <vt:lpstr>                RESUMO GERAL DAS DESPESAS 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Bruna-Finanças</dc:creator>
  <cp:lastModifiedBy>Mirian.Nacli</cp:lastModifiedBy>
  <cp:revision>1128</cp:revision>
  <cp:lastPrinted>2021-09-21T11:33:31Z</cp:lastPrinted>
  <dcterms:modified xsi:type="dcterms:W3CDTF">2021-09-24T16:36:09Z</dcterms:modified>
</cp:coreProperties>
</file>