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notesSlides/notesSlide6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28"/>
  </p:notesMasterIdLst>
  <p:handoutMasterIdLst>
    <p:handoutMasterId r:id="rId29"/>
  </p:handoutMasterIdLst>
  <p:sldIdLst>
    <p:sldId id="376" r:id="rId2"/>
    <p:sldId id="441" r:id="rId3"/>
    <p:sldId id="474" r:id="rId4"/>
    <p:sldId id="440" r:id="rId5"/>
    <p:sldId id="346" r:id="rId6"/>
    <p:sldId id="422" r:id="rId7"/>
    <p:sldId id="444" r:id="rId8"/>
    <p:sldId id="462" r:id="rId9"/>
    <p:sldId id="472" r:id="rId10"/>
    <p:sldId id="475" r:id="rId11"/>
    <p:sldId id="449" r:id="rId12"/>
    <p:sldId id="450" r:id="rId13"/>
    <p:sldId id="465" r:id="rId14"/>
    <p:sldId id="445" r:id="rId15"/>
    <p:sldId id="382" r:id="rId16"/>
    <p:sldId id="424" r:id="rId17"/>
    <p:sldId id="463" r:id="rId18"/>
    <p:sldId id="464" r:id="rId19"/>
    <p:sldId id="473" r:id="rId20"/>
    <p:sldId id="451" r:id="rId21"/>
    <p:sldId id="452" r:id="rId22"/>
    <p:sldId id="453" r:id="rId23"/>
    <p:sldId id="454" r:id="rId24"/>
    <p:sldId id="455" r:id="rId25"/>
    <p:sldId id="456" r:id="rId26"/>
    <p:sldId id="372" r:id="rId27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570"/>
  </p:normalViewPr>
  <p:slideViewPr>
    <p:cSldViewPr>
      <p:cViewPr varScale="1">
        <p:scale>
          <a:sx n="68" d="100"/>
          <a:sy n="68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irian.nacli\Desktop\PRESTA&#199;&#195;O%20DE%20CONTAS\GRAFICO%20-%20PRESTA&#199;&#195;O%20DE%20CONTAS%20-%201&#186;%20QUADRIMESTR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Plan8!$B$1</c:f>
              <c:strCache>
                <c:ptCount val="1"/>
                <c:pt idx="0">
                  <c:v>ORÇADA </c:v>
                </c:pt>
              </c:strCache>
            </c:strRef>
          </c:tx>
          <c:invertIfNegative val="0"/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Plan8!$B$2:$B$4</c:f>
              <c:numCache>
                <c:formatCode>#,##0.00</c:formatCode>
                <c:ptCount val="3"/>
                <c:pt idx="0">
                  <c:v>103101322</c:v>
                </c:pt>
                <c:pt idx="1">
                  <c:v>9194500</c:v>
                </c:pt>
                <c:pt idx="2">
                  <c:v>19649222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EA-412D-9C53-A1D657D06F5F}"/>
            </c:ext>
          </c:extLst>
        </c:ser>
        <c:ser>
          <c:idx val="1"/>
          <c:order val="1"/>
          <c:tx>
            <c:strRef>
              <c:f>Plan8!$C$1</c:f>
              <c:strCache>
                <c:ptCount val="1"/>
                <c:pt idx="0">
                  <c:v>ARRECADADA ATÉ O PERÍODO</c:v>
                </c:pt>
              </c:strCache>
            </c:strRef>
          </c:tx>
          <c:invertIfNegative val="0"/>
          <c:cat>
            <c:strRef>
              <c:f>Plan8!$A$2:$A$4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Plan8!$C$2:$C$4</c:f>
              <c:numCache>
                <c:formatCode>#,##0.00</c:formatCode>
                <c:ptCount val="3"/>
                <c:pt idx="0">
                  <c:v>93391800.890000001</c:v>
                </c:pt>
                <c:pt idx="1">
                  <c:v>6914128.2999999998</c:v>
                </c:pt>
                <c:pt idx="2">
                  <c:v>13974068.449999999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EA-412D-9C53-A1D657D06F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196160"/>
        <c:axId val="145197696"/>
      </c:barChart>
      <c:catAx>
        <c:axId val="1451961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5197696"/>
        <c:crosses val="autoZero"/>
        <c:auto val="1"/>
        <c:lblAlgn val="ctr"/>
        <c:lblOffset val="100"/>
        <c:noMultiLvlLbl val="0"/>
      </c:catAx>
      <c:valAx>
        <c:axId val="145197696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5196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Plan4!$B$1</c:f>
              <c:strCache>
                <c:ptCount val="1"/>
                <c:pt idx="0">
                  <c:v>ORÇADA </c:v>
                </c:pt>
              </c:strCache>
            </c:strRef>
          </c:tx>
          <c:invertIfNegative val="0"/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Plan4!$B$2:$B$4</c:f>
              <c:numCache>
                <c:formatCode>#,##0.00</c:formatCode>
                <c:ptCount val="3"/>
                <c:pt idx="0">
                  <c:v>9200000</c:v>
                </c:pt>
                <c:pt idx="1">
                  <c:v>19649222</c:v>
                </c:pt>
                <c:pt idx="2">
                  <c:v>5669500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1-44D5-A26E-49176AFB0268}"/>
            </c:ext>
          </c:extLst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EMPENHADA </c:v>
                </c:pt>
              </c:strCache>
            </c:strRef>
          </c:tx>
          <c:invertIfNegative val="0"/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Plan4!$C$2:$C$4</c:f>
              <c:numCache>
                <c:formatCode>#,##0.00</c:formatCode>
                <c:ptCount val="3"/>
                <c:pt idx="0">
                  <c:v>7161497.1799999997</c:v>
                </c:pt>
                <c:pt idx="1">
                  <c:v>8452595.4399999995</c:v>
                </c:pt>
                <c:pt idx="2">
                  <c:v>3779666.64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F1-44D5-A26E-49176AFB02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896384"/>
        <c:axId val="144897920"/>
      </c:barChart>
      <c:catAx>
        <c:axId val="144896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44897920"/>
        <c:crosses val="autoZero"/>
        <c:auto val="1"/>
        <c:lblAlgn val="ctr"/>
        <c:lblOffset val="100"/>
        <c:noMultiLvlLbl val="0"/>
      </c:catAx>
      <c:valAx>
        <c:axId val="14489792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48963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RCL ACUMULADA - 12 MESES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Plan6!$A$4</c:f>
              <c:strCache>
                <c:ptCount val="1"/>
                <c:pt idx="0">
                  <c:v>2020/2021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Set</c:v>
                </c:pt>
                <c:pt idx="1">
                  <c:v>Out</c:v>
                </c:pt>
                <c:pt idx="2">
                  <c:v>Nov</c:v>
                </c:pt>
                <c:pt idx="3">
                  <c:v>Dez</c:v>
                </c:pt>
                <c:pt idx="4">
                  <c:v>Jan</c:v>
                </c:pt>
                <c:pt idx="5">
                  <c:v>Fev</c:v>
                </c:pt>
                <c:pt idx="6">
                  <c:v>Mar</c:v>
                </c:pt>
                <c:pt idx="7">
                  <c:v>Abr</c:v>
                </c:pt>
                <c:pt idx="8">
                  <c:v>Mai</c:v>
                </c:pt>
                <c:pt idx="9">
                  <c:v>Jun</c:v>
                </c:pt>
                <c:pt idx="10">
                  <c:v>Jul</c:v>
                </c:pt>
                <c:pt idx="11">
                  <c:v>Ago</c:v>
                </c:pt>
              </c:strCache>
            </c:strRef>
          </c:cat>
          <c:val>
            <c:numRef>
              <c:f>Plan6!$B$4:$M$4</c:f>
              <c:numCache>
                <c:formatCode>_(* #,##0.00_);_(* \(#,##0.00\);_(* "-"??_);_(@_)</c:formatCode>
                <c:ptCount val="12"/>
                <c:pt idx="0">
                  <c:v>9201628.5899999999</c:v>
                </c:pt>
                <c:pt idx="1">
                  <c:v>8921727.1899999995</c:v>
                </c:pt>
                <c:pt idx="2">
                  <c:v>7836658.3899999997</c:v>
                </c:pt>
                <c:pt idx="3">
                  <c:v>10982055.41</c:v>
                </c:pt>
                <c:pt idx="4">
                  <c:v>9973558.8900000006</c:v>
                </c:pt>
                <c:pt idx="5">
                  <c:v>8983471.6899999995</c:v>
                </c:pt>
                <c:pt idx="6">
                  <c:v>8993507.8200000003</c:v>
                </c:pt>
                <c:pt idx="7">
                  <c:v>8078569.9400000004</c:v>
                </c:pt>
                <c:pt idx="8">
                  <c:v>8213434.0499999998</c:v>
                </c:pt>
                <c:pt idx="9">
                  <c:v>10166091.33</c:v>
                </c:pt>
                <c:pt idx="10">
                  <c:v>12302351.609999999</c:v>
                </c:pt>
                <c:pt idx="11">
                  <c:v>9461777.6400000006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4BB-4AC9-AA09-95F629C37788}"/>
            </c:ext>
          </c:extLst>
        </c:ser>
        <c:ser>
          <c:idx val="1"/>
          <c:order val="1"/>
          <c:tx>
            <c:strRef>
              <c:f>Plan6!$A$5</c:f>
              <c:strCache>
                <c:ptCount val="1"/>
                <c:pt idx="0">
                  <c:v>2021/2022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Set</c:v>
                </c:pt>
                <c:pt idx="1">
                  <c:v>Out</c:v>
                </c:pt>
                <c:pt idx="2">
                  <c:v>Nov</c:v>
                </c:pt>
                <c:pt idx="3">
                  <c:v>Dez</c:v>
                </c:pt>
                <c:pt idx="4">
                  <c:v>Jan</c:v>
                </c:pt>
                <c:pt idx="5">
                  <c:v>Fev</c:v>
                </c:pt>
                <c:pt idx="6">
                  <c:v>Mar</c:v>
                </c:pt>
                <c:pt idx="7">
                  <c:v>Abr</c:v>
                </c:pt>
                <c:pt idx="8">
                  <c:v>Mai</c:v>
                </c:pt>
                <c:pt idx="9">
                  <c:v>Jun</c:v>
                </c:pt>
                <c:pt idx="10">
                  <c:v>Jul</c:v>
                </c:pt>
                <c:pt idx="11">
                  <c:v>Ago</c:v>
                </c:pt>
              </c:strCache>
            </c:strRef>
          </c:cat>
          <c:val>
            <c:numRef>
              <c:f>Plan6!$B$5:$M$5</c:f>
              <c:numCache>
                <c:formatCode>_(* #,##0.00_);_(* \(#,##0.00\);_(* "-"??_);_(@_)</c:formatCode>
                <c:ptCount val="12"/>
                <c:pt idx="0">
                  <c:v>9736893.4299999997</c:v>
                </c:pt>
                <c:pt idx="1">
                  <c:v>11003733.49</c:v>
                </c:pt>
                <c:pt idx="2">
                  <c:v>10043374.380000001</c:v>
                </c:pt>
                <c:pt idx="3">
                  <c:v>13929527.91</c:v>
                </c:pt>
                <c:pt idx="4">
                  <c:v>11607043.560000001</c:v>
                </c:pt>
                <c:pt idx="5">
                  <c:v>11187074.98</c:v>
                </c:pt>
                <c:pt idx="6">
                  <c:v>12029648.630000001</c:v>
                </c:pt>
                <c:pt idx="7">
                  <c:v>10749418.68</c:v>
                </c:pt>
                <c:pt idx="8">
                  <c:v>12668536.140000001</c:v>
                </c:pt>
                <c:pt idx="9">
                  <c:v>12320755.1</c:v>
                </c:pt>
                <c:pt idx="10">
                  <c:v>13654047.43</c:v>
                </c:pt>
                <c:pt idx="11">
                  <c:v>9175276.3699999992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4BB-4AC9-AA09-95F629C377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661056"/>
        <c:axId val="73671040"/>
      </c:lineChart>
      <c:catAx>
        <c:axId val="7366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73671040"/>
        <c:crosses val="autoZero"/>
        <c:auto val="1"/>
        <c:lblAlgn val="ctr"/>
        <c:lblOffset val="100"/>
        <c:noMultiLvlLbl val="0"/>
      </c:catAx>
      <c:valAx>
        <c:axId val="73671040"/>
        <c:scaling>
          <c:orientation val="minMax"/>
          <c:min val="6000000"/>
        </c:scaling>
        <c:delete val="0"/>
        <c:axPos val="l"/>
        <c:majorGridlines/>
        <c:numFmt formatCode="_(* #,##0.00_);_(* \(#,##0.00\);_(* &quot;-&quot;??_);_(@_)" sourceLinked="1"/>
        <c:majorTickMark val="none"/>
        <c:minorTickMark val="none"/>
        <c:tickLblPos val="nextTo"/>
        <c:crossAx val="736610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 baseline="0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Plan7!$B$1</c:f>
              <c:strCache>
                <c:ptCount val="1"/>
                <c:pt idx="0">
                  <c:v>RCL ACUMULADA 2º QUADRIMESTRE </c:v>
                </c:pt>
              </c:strCache>
            </c:strRef>
          </c:tx>
          <c:cat>
            <c:numRef>
              <c:f>Plan7!$A$2:$A$4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Plan7!$B$2:$B$4</c:f>
              <c:numCache>
                <c:formatCode>#,##0.00</c:formatCode>
                <c:ptCount val="3"/>
                <c:pt idx="0">
                  <c:v>67325839.400000006</c:v>
                </c:pt>
                <c:pt idx="1">
                  <c:v>76122762.969999999</c:v>
                </c:pt>
                <c:pt idx="2">
                  <c:v>93387800.890000001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769-42BC-9990-5537DB5F08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681920"/>
        <c:axId val="73704192"/>
      </c:lineChart>
      <c:catAx>
        <c:axId val="73681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3704192"/>
        <c:crosses val="autoZero"/>
        <c:auto val="1"/>
        <c:lblAlgn val="ctr"/>
        <c:lblOffset val="100"/>
        <c:noMultiLvlLbl val="0"/>
      </c:catAx>
      <c:valAx>
        <c:axId val="73704192"/>
        <c:scaling>
          <c:orientation val="minMax"/>
          <c:max val="100000000"/>
          <c:min val="6000000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73681920"/>
        <c:crosses val="autoZero"/>
        <c:crossBetween val="between"/>
        <c:majorUnit val="5000000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200" baseline="0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'[GRAFICO - PRESTAÇÃO DE CONTAS - 1º QUADRIMESTRE.xlsx]Planilha1'!$A$2</c:f>
              <c:strCache>
                <c:ptCount val="1"/>
                <c:pt idx="0">
                  <c:v>RECEITA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numRef>
              <c:f>'[GRAFICO - PRESTAÇÃO DE CONTAS - 1º QUADRIMESTRE.xlsx]Planilha1'!$B$1:$C$1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'[GRAFICO - PRESTAÇÃO DE CONTAS - 1º QUADRIMESTRE.xlsx]Planilha1'!$B$2:$C$2</c:f>
              <c:numCache>
                <c:formatCode>#,##0.00</c:formatCode>
                <c:ptCount val="2"/>
                <c:pt idx="0">
                  <c:v>77979133.439999998</c:v>
                </c:pt>
                <c:pt idx="1">
                  <c:v>97140689.079999998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C00-48B0-8CB4-1B97721D8DB4}"/>
            </c:ext>
          </c:extLst>
        </c:ser>
        <c:ser>
          <c:idx val="1"/>
          <c:order val="1"/>
          <c:tx>
            <c:strRef>
              <c:f>'[GRAFICO - PRESTAÇÃO DE CONTAS - 1º QUADRIMESTRE.xlsx]Planilha1'!$A$3</c:f>
              <c:strCache>
                <c:ptCount val="1"/>
                <c:pt idx="0">
                  <c:v>DESPESA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numRef>
              <c:f>'[GRAFICO - PRESTAÇÃO DE CONTAS - 1º QUADRIMESTRE.xlsx]Planilha1'!$B$1:$C$1</c:f>
              <c:numCache>
                <c:formatCode>General</c:formatCode>
                <c:ptCount val="2"/>
                <c:pt idx="0">
                  <c:v>2021</c:v>
                </c:pt>
                <c:pt idx="1">
                  <c:v>2022</c:v>
                </c:pt>
              </c:numCache>
            </c:numRef>
          </c:cat>
          <c:val>
            <c:numRef>
              <c:f>'[GRAFICO - PRESTAÇÃO DE CONTAS - 1º QUADRIMESTRE.xlsx]Planilha1'!$B$3:$C$3</c:f>
              <c:numCache>
                <c:formatCode>#,##0.00</c:formatCode>
                <c:ptCount val="2"/>
                <c:pt idx="0">
                  <c:v>67564945.640000001</c:v>
                </c:pt>
                <c:pt idx="1">
                  <c:v>84512449.420000002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C00-48B0-8CB4-1B97721D8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80309247"/>
        <c:axId val="1480300511"/>
        <c:axId val="0"/>
      </c:bar3DChart>
      <c:catAx>
        <c:axId val="14803092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0300511"/>
        <c:crosses val="autoZero"/>
        <c:auto val="1"/>
        <c:lblAlgn val="ctr"/>
        <c:lblOffset val="100"/>
        <c:noMultiLvlLbl val="0"/>
      </c:catAx>
      <c:valAx>
        <c:axId val="14803005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4803092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Plan4!$B$1</c:f>
              <c:strCache>
                <c:ptCount val="1"/>
                <c:pt idx="0">
                  <c:v>Pessoal</c:v>
                </c:pt>
              </c:strCache>
            </c:strRef>
          </c:tx>
          <c:cat>
            <c:numRef>
              <c:f>Plan4!$A$2:$A$13</c:f>
              <c:numCache>
                <c:formatCode>mmm\-yy</c:formatCode>
                <c:ptCount val="12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</c:numCache>
            </c:numRef>
          </c:cat>
          <c:val>
            <c:numRef>
              <c:f>Plan4!$B$2:$B$13</c:f>
              <c:numCache>
                <c:formatCode>_-"R$"* #,##0.00_-;\-"R$"* #,##0.00_-;_-"R$"* "-"??_-;_-@_-</c:formatCode>
                <c:ptCount val="12"/>
                <c:pt idx="0">
                  <c:v>3910818.1</c:v>
                </c:pt>
                <c:pt idx="1">
                  <c:v>3526944.11</c:v>
                </c:pt>
                <c:pt idx="2">
                  <c:v>4168148.77</c:v>
                </c:pt>
                <c:pt idx="3">
                  <c:v>5309226.78</c:v>
                </c:pt>
                <c:pt idx="4">
                  <c:v>4052282.46</c:v>
                </c:pt>
                <c:pt idx="5">
                  <c:v>4119516.38</c:v>
                </c:pt>
                <c:pt idx="6">
                  <c:v>4537149.72</c:v>
                </c:pt>
                <c:pt idx="7">
                  <c:v>6059551.3799999999</c:v>
                </c:pt>
                <c:pt idx="8">
                  <c:v>4842920.09</c:v>
                </c:pt>
                <c:pt idx="9">
                  <c:v>4948873.34</c:v>
                </c:pt>
                <c:pt idx="10">
                  <c:v>6815233.29</c:v>
                </c:pt>
                <c:pt idx="11">
                  <c:v>4971345.08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62-46FD-B44D-27373C4D8D34}"/>
            </c:ext>
          </c:extLst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RCL</c:v>
                </c:pt>
              </c:strCache>
            </c:strRef>
          </c:tx>
          <c:cat>
            <c:numRef>
              <c:f>Plan4!$A$2:$A$13</c:f>
              <c:numCache>
                <c:formatCode>mmm\-yy</c:formatCode>
                <c:ptCount val="12"/>
                <c:pt idx="0">
                  <c:v>44440</c:v>
                </c:pt>
                <c:pt idx="1">
                  <c:v>44470</c:v>
                </c:pt>
                <c:pt idx="2">
                  <c:v>44501</c:v>
                </c:pt>
                <c:pt idx="3">
                  <c:v>44531</c:v>
                </c:pt>
                <c:pt idx="4">
                  <c:v>44562</c:v>
                </c:pt>
                <c:pt idx="5">
                  <c:v>44593</c:v>
                </c:pt>
                <c:pt idx="6">
                  <c:v>44621</c:v>
                </c:pt>
                <c:pt idx="7">
                  <c:v>44652</c:v>
                </c:pt>
                <c:pt idx="8">
                  <c:v>44682</c:v>
                </c:pt>
                <c:pt idx="9">
                  <c:v>44713</c:v>
                </c:pt>
                <c:pt idx="10">
                  <c:v>44743</c:v>
                </c:pt>
                <c:pt idx="11">
                  <c:v>44774</c:v>
                </c:pt>
              </c:numCache>
            </c:numRef>
          </c:cat>
          <c:val>
            <c:numRef>
              <c:f>Plan4!$C$2:$C$13</c:f>
              <c:numCache>
                <c:formatCode>_-"R$"* #,##0.00_-;\-"R$"* #,##0.00_-;_-"R$"* "-"??_-;_-@_-</c:formatCode>
                <c:ptCount val="12"/>
                <c:pt idx="0">
                  <c:v>9736893.4299999997</c:v>
                </c:pt>
                <c:pt idx="1">
                  <c:v>11003733.49</c:v>
                </c:pt>
                <c:pt idx="2">
                  <c:v>10043374.380000001</c:v>
                </c:pt>
                <c:pt idx="3">
                  <c:v>13929527.91</c:v>
                </c:pt>
                <c:pt idx="4">
                  <c:v>11607043.560000001</c:v>
                </c:pt>
                <c:pt idx="5">
                  <c:v>11187074.98</c:v>
                </c:pt>
                <c:pt idx="6">
                  <c:v>12029648.630000001</c:v>
                </c:pt>
                <c:pt idx="7">
                  <c:v>10749418.68</c:v>
                </c:pt>
                <c:pt idx="8">
                  <c:v>12668536.140000001</c:v>
                </c:pt>
                <c:pt idx="9">
                  <c:v>12320755.1</c:v>
                </c:pt>
                <c:pt idx="10">
                  <c:v>13654047.43</c:v>
                </c:pt>
                <c:pt idx="11">
                  <c:v>9175276.3699999992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B62-46FD-B44D-27373C4D8D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3472256"/>
        <c:axId val="73482240"/>
      </c:lineChart>
      <c:dateAx>
        <c:axId val="734722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crossAx val="73482240"/>
        <c:crosses val="autoZero"/>
        <c:auto val="1"/>
        <c:lblOffset val="100"/>
        <c:baseTimeUnit val="months"/>
      </c:dateAx>
      <c:valAx>
        <c:axId val="73482240"/>
        <c:scaling>
          <c:orientation val="minMax"/>
        </c:scaling>
        <c:delete val="0"/>
        <c:axPos val="l"/>
        <c:majorGridlines/>
        <c:numFmt formatCode="_-&quot;R$&quot;* #,##0.00_-;\-&quot;R$&quot;* #,##0.00_-;_-&quot;R$&quot;* &quot;-&quot;??_-;_-@_-" sourceLinked="1"/>
        <c:majorTickMark val="out"/>
        <c:minorTickMark val="none"/>
        <c:tickLblPos val="nextTo"/>
        <c:crossAx val="734722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317568"/>
        <c:axId val="116219904"/>
      </c:barChart>
      <c:catAx>
        <c:axId val="1163175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219904"/>
        <c:crosses val="autoZero"/>
        <c:auto val="1"/>
        <c:lblAlgn val="ctr"/>
        <c:lblOffset val="100"/>
        <c:noMultiLvlLbl val="0"/>
      </c:catAx>
      <c:valAx>
        <c:axId val="116219904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16317568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6225920"/>
        <c:axId val="116227456"/>
      </c:barChart>
      <c:catAx>
        <c:axId val="1162259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6227456"/>
        <c:crosses val="autoZero"/>
        <c:auto val="1"/>
        <c:lblAlgn val="ctr"/>
        <c:lblOffset val="100"/>
        <c:noMultiLvlLbl val="0"/>
      </c:catAx>
      <c:valAx>
        <c:axId val="116227456"/>
        <c:scaling>
          <c:orientation val="minMax"/>
        </c:scaling>
        <c:delete val="0"/>
        <c:axPos val="l"/>
        <c:numFmt formatCode="#,##0.00" sourceLinked="1"/>
        <c:majorTickMark val="out"/>
        <c:minorTickMark val="none"/>
        <c:tickLblPos val="nextTo"/>
        <c:crossAx val="116225920"/>
        <c:crosses val="autoZero"/>
        <c:crossBetween val="between"/>
      </c:valAx>
    </c:plotArea>
    <c:plotVisOnly val="1"/>
    <c:dispBlanksAs val="gap"/>
    <c:showDLblsOverMax val="0"/>
  </c:chart>
  <c:spPr>
    <a:noFill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INICIAL</c:v>
                </c:pt>
              </c:strCache>
            </c:strRef>
          </c:tx>
          <c:invertIfNegative val="0"/>
          <c:cat>
            <c:strRef>
              <c:f>Plan1!$A$2:$A$13</c:f>
              <c:strCache>
                <c:ptCount val="12"/>
                <c:pt idx="0">
                  <c:v>SECRETARIA DE GOVERNO </c:v>
                </c:pt>
                <c:pt idx="1">
                  <c:v>SEC.DE COMUNICAÇÃO SOCIAL </c:v>
                </c:pt>
                <c:pt idx="2">
                  <c:v>SEC. DE NEGOCIOS JURIDICOS </c:v>
                </c:pt>
                <c:pt idx="3">
                  <c:v>SEC. DE FINANÇAS E PLANEJ. </c:v>
                </c:pt>
                <c:pt idx="4">
                  <c:v>SEC. DE ADM E REC. HUMANOS </c:v>
                </c:pt>
                <c:pt idx="5">
                  <c:v>SEC. DESENV ECONOMICO E AGROP. </c:v>
                </c:pt>
                <c:pt idx="6">
                  <c:v>SEC TURISMO E MEIO AMBIENTE </c:v>
                </c:pt>
                <c:pt idx="7">
                  <c:v>SEC. HABITAÇÃO E DESENV SOCIAL </c:v>
                </c:pt>
                <c:pt idx="8">
                  <c:v>ENCARGOS GERAIS DO MUNICÍPIO </c:v>
                </c:pt>
                <c:pt idx="9">
                  <c:v>DEFESA CIVIL </c:v>
                </c:pt>
                <c:pt idx="10">
                  <c:v>RESERVA DE CONTINGÊNCIA </c:v>
                </c:pt>
                <c:pt idx="11">
                  <c:v>LEGISLATIVO </c:v>
                </c:pt>
              </c:strCache>
            </c:strRef>
          </c:cat>
          <c:val>
            <c:numRef>
              <c:f>Plan1!$B$2:$B$13</c:f>
              <c:numCache>
                <c:formatCode>#,##0.00</c:formatCode>
                <c:ptCount val="12"/>
                <c:pt idx="0">
                  <c:v>1926000</c:v>
                </c:pt>
                <c:pt idx="1">
                  <c:v>1115000</c:v>
                </c:pt>
                <c:pt idx="2">
                  <c:v>1297500</c:v>
                </c:pt>
                <c:pt idx="3">
                  <c:v>2900000</c:v>
                </c:pt>
                <c:pt idx="4">
                  <c:v>5827720</c:v>
                </c:pt>
                <c:pt idx="5">
                  <c:v>1115100</c:v>
                </c:pt>
                <c:pt idx="6">
                  <c:v>1122000</c:v>
                </c:pt>
                <c:pt idx="7">
                  <c:v>4316300</c:v>
                </c:pt>
                <c:pt idx="8">
                  <c:v>70000</c:v>
                </c:pt>
                <c:pt idx="9">
                  <c:v>1060000</c:v>
                </c:pt>
                <c:pt idx="10">
                  <c:v>1060000</c:v>
                </c:pt>
                <c:pt idx="11">
                  <c:v>5669500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A7-4461-9E96-84B325F8A891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EMPENHADA</c:v>
                </c:pt>
              </c:strCache>
            </c:strRef>
          </c:tx>
          <c:invertIfNegative val="0"/>
          <c:cat>
            <c:strRef>
              <c:f>Plan1!$A$2:$A$13</c:f>
              <c:strCache>
                <c:ptCount val="12"/>
                <c:pt idx="0">
                  <c:v>SECRETARIA DE GOVERNO </c:v>
                </c:pt>
                <c:pt idx="1">
                  <c:v>SEC.DE COMUNICAÇÃO SOCIAL </c:v>
                </c:pt>
                <c:pt idx="2">
                  <c:v>SEC. DE NEGOCIOS JURIDICOS </c:v>
                </c:pt>
                <c:pt idx="3">
                  <c:v>SEC. DE FINANÇAS E PLANEJ. </c:v>
                </c:pt>
                <c:pt idx="4">
                  <c:v>SEC. DE ADM E REC. HUMANOS </c:v>
                </c:pt>
                <c:pt idx="5">
                  <c:v>SEC. DESENV ECONOMICO E AGROP. </c:v>
                </c:pt>
                <c:pt idx="6">
                  <c:v>SEC TURISMO E MEIO AMBIENTE </c:v>
                </c:pt>
                <c:pt idx="7">
                  <c:v>SEC. HABITAÇÃO E DESENV SOCIAL </c:v>
                </c:pt>
                <c:pt idx="8">
                  <c:v>ENCARGOS GERAIS DO MUNICÍPIO </c:v>
                </c:pt>
                <c:pt idx="9">
                  <c:v>DEFESA CIVIL </c:v>
                </c:pt>
                <c:pt idx="10">
                  <c:v>RESERVA DE CONTINGÊNCIA </c:v>
                </c:pt>
                <c:pt idx="11">
                  <c:v>LEGISLATIVO </c:v>
                </c:pt>
              </c:strCache>
            </c:strRef>
          </c:cat>
          <c:val>
            <c:numRef>
              <c:f>Plan1!$C$2:$C$13</c:f>
              <c:numCache>
                <c:formatCode>#,##0.00</c:formatCode>
                <c:ptCount val="12"/>
                <c:pt idx="0">
                  <c:v>1681159.34</c:v>
                </c:pt>
                <c:pt idx="1">
                  <c:v>1019890.72</c:v>
                </c:pt>
                <c:pt idx="2">
                  <c:v>1205841.31</c:v>
                </c:pt>
                <c:pt idx="3">
                  <c:v>2688553.89</c:v>
                </c:pt>
                <c:pt idx="4">
                  <c:v>4727367.41</c:v>
                </c:pt>
                <c:pt idx="5">
                  <c:v>844955.41</c:v>
                </c:pt>
                <c:pt idx="6">
                  <c:v>834772.82</c:v>
                </c:pt>
                <c:pt idx="7">
                  <c:v>4385775.3499999996</c:v>
                </c:pt>
                <c:pt idx="8" formatCode="General">
                  <c:v>0</c:v>
                </c:pt>
                <c:pt idx="9" formatCode="General">
                  <c:v>0</c:v>
                </c:pt>
                <c:pt idx="10" formatCode="General">
                  <c:v>0</c:v>
                </c:pt>
                <c:pt idx="11">
                  <c:v>3779666.64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A7-4461-9E96-84B325F8A8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211264"/>
        <c:axId val="91212800"/>
      </c:barChart>
      <c:catAx>
        <c:axId val="912112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1212800"/>
        <c:crosses val="autoZero"/>
        <c:auto val="1"/>
        <c:lblAlgn val="ctr"/>
        <c:lblOffset val="100"/>
        <c:noMultiLvlLbl val="0"/>
      </c:catAx>
      <c:valAx>
        <c:axId val="912128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9121126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INICIAL</c:v>
          </c:tx>
          <c:invertIfNegative val="0"/>
          <c:cat>
            <c:strRef>
              <c:f>'[GRAFICO - PRESTAÇÃO DE CONTAS - 1º QUADRIMESTRE.xlsx]Plan6'!$A$2:$A$4</c:f>
              <c:strCache>
                <c:ptCount val="3"/>
                <c:pt idx="0">
                  <c:v>SEC. DESENVOL. URBANO E LOGIST.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'[GRAFICO - PRESTAÇÃO DE CONTAS - 1º QUADRIMESTRE.xlsx]Plan6'!$B$2:$B$4</c:f>
              <c:numCache>
                <c:formatCode>#,##0.00</c:formatCode>
                <c:ptCount val="3"/>
                <c:pt idx="0">
                  <c:v>14736568</c:v>
                </c:pt>
                <c:pt idx="1">
                  <c:v>32825232</c:v>
                </c:pt>
                <c:pt idx="2">
                  <c:v>21902002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49-4355-B9CD-EB29165D40F5}"/>
            </c:ext>
          </c:extLst>
        </c:ser>
        <c:ser>
          <c:idx val="1"/>
          <c:order val="1"/>
          <c:tx>
            <c:v>EMPENHADA</c:v>
          </c:tx>
          <c:invertIfNegative val="0"/>
          <c:cat>
            <c:strRef>
              <c:f>'[GRAFICO - PRESTAÇÃO DE CONTAS - 1º QUADRIMESTRE.xlsx]Plan6'!$A$2:$A$4</c:f>
              <c:strCache>
                <c:ptCount val="3"/>
                <c:pt idx="0">
                  <c:v>SEC. DESENVOL. URBANO E LOGIST.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'[GRAFICO - PRESTAÇÃO DE CONTAS - 1º QUADRIMESTRE.xlsx]Plan6'!$C$2:$C$4</c:f>
              <c:numCache>
                <c:formatCode>#,##0.00</c:formatCode>
                <c:ptCount val="3"/>
                <c:pt idx="0">
                  <c:v>32863934</c:v>
                </c:pt>
                <c:pt idx="1">
                  <c:v>27380542.48</c:v>
                </c:pt>
                <c:pt idx="2">
                  <c:v>24878020.170000002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49-4355-B9CD-EB29165D4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019648"/>
        <c:axId val="145021184"/>
      </c:barChart>
      <c:catAx>
        <c:axId val="14501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45021184"/>
        <c:crosses val="autoZero"/>
        <c:auto val="1"/>
        <c:lblAlgn val="ctr"/>
        <c:lblOffset val="100"/>
        <c:noMultiLvlLbl val="0"/>
      </c:catAx>
      <c:valAx>
        <c:axId val="145021184"/>
        <c:scaling>
          <c:orientation val="minMax"/>
          <c:max val="33000000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5019648"/>
        <c:crosses val="autoZero"/>
        <c:crossBetween val="between"/>
        <c:majorUnit val="3000000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B9EE5A-E966-4B6E-AC50-4A59BBA31BA5}" type="datetimeFigureOut">
              <a:rPr lang="pt-BR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6BF93A-3C24-4610-BF1E-0BAF2E5A53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374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90E8E6-4B26-466E-B399-018055E1B9A6}" type="datetimeFigureOut">
              <a:rPr lang="pt-BR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2" rIns="90982" bIns="45492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82" tIns="45492" rIns="90982" bIns="4549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1B8C78-9335-43F9-9631-60EF99491E5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49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7" tIns="45490" rIns="90977" bIns="4549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7412" name="Espaço Reservado para Número de Slide 3"/>
          <p:cNvSpPr txBox="1">
            <a:spLocks noGrp="1"/>
          </p:cNvSpPr>
          <p:nvPr/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90" rIns="90977" bIns="4549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7CC20BC-A8A6-4C77-8067-688E05FDF3D6}" type="slidenum">
              <a:rPr lang="pt-BR" sz="1200"/>
              <a:pPr algn="r" eaLnBrk="1" hangingPunct="1"/>
              <a:t>1</a:t>
            </a:fld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36997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361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230" indent="-284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27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18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09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00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91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827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6738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138FFE-550E-494C-9494-A735E3995378}" type="slidenum">
              <a:rPr lang="pt-BR" smtClean="0"/>
              <a:pPr eaLnBrk="1" hangingPunct="1">
                <a:defRPr/>
              </a:pPr>
              <a:t>5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8906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040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15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4931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D6B3-7F35-416E-901B-AF13AC667C18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E851-CB7C-43D0-8EB6-B7DE039A99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676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169ED-B561-4435-8737-89C8E4D7FB11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7918-60AB-4648-8FA9-630AE9150C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74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0514-2F38-48B3-B210-0CEDF40B2698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E747-7E07-4DAF-B3DE-5144355B5C2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334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52013-7417-41E7-9016-CD4A4FDF7D51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26A0-40FD-47B7-91D2-7CFAECC7A78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63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A51F0-EB3E-4E1B-AC51-B9B0E791F444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AD9A-B3D2-4C98-9D51-B9E7D13EEE4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602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BAF9C-9AB5-4953-B2A5-53F623C77869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F451-485C-4D02-ABFA-AF883DD8A5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20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34AF2-950B-4BB2-8F0D-6B83C1F56CAB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6643-A2E2-4638-9D7B-5535BD9252F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51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0CD-5804-492D-B07E-A48F1DF2C0D3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4752F-A2BA-4943-AAC9-DA7A635A3D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3059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F0087-0236-4631-A3CD-9B1F543343A5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26056-6AAB-464B-B378-1B336CF07C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54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6B75-58EC-42C0-B568-B97A6808D03B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1865-2FD8-49F9-A108-FA59A51D4C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16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729E3-A011-4E4B-AC17-F4611A8F920B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66E5-BF48-46BE-9027-769AA08D6F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3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169E6-3665-4FE3-A90E-2DDE7A368C6F}" type="datetimeFigureOut">
              <a:rPr lang="pt-BR" smtClean="0"/>
              <a:pPr>
                <a:defRPr/>
              </a:pPr>
              <a:t>27/09/2022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1F3A-5FD1-4AE7-9D71-8FB51EBDBFC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06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jaguariaiva.pr.gov.br/transparencia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1" name="Picture 4" descr="SEFIN"/>
          <p:cNvSpPr>
            <a:spLocks noChangeAspect="1" noChangeArrowheads="1"/>
          </p:cNvSpPr>
          <p:nvPr/>
        </p:nvSpPr>
        <p:spPr bwMode="auto">
          <a:xfrm>
            <a:off x="1116013" y="2708920"/>
            <a:ext cx="6985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140" y="692696"/>
            <a:ext cx="1227975" cy="1120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67544" y="2276872"/>
            <a:ext cx="8280400" cy="4462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sz="3200" dirty="0">
              <a:solidFill>
                <a:srgbClr val="00660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6600"/>
                </a:solidFill>
              </a:rPr>
              <a:t>II Quadrimestre de 2022</a:t>
            </a:r>
            <a:endParaRPr lang="pt-BR" sz="3200" b="1" dirty="0">
              <a:solidFill>
                <a:srgbClr val="006600"/>
              </a:solidFill>
            </a:endParaRPr>
          </a:p>
          <a:p>
            <a:pPr algn="ctr"/>
            <a:endParaRPr lang="pt-BR" sz="3200" b="1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Bruna Silva Miranda </a:t>
            </a:r>
            <a:r>
              <a:rPr lang="pt-BR" sz="1400" b="1" dirty="0" err="1" smtClean="0">
                <a:solidFill>
                  <a:srgbClr val="006600"/>
                </a:solidFill>
              </a:rPr>
              <a:t>Zivigicoski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Secretária Municipal de Finanças e Planejamento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Sandro Paulo Carneiro</a:t>
            </a:r>
            <a:endParaRPr lang="pt-BR" sz="1400" b="1" dirty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Contador Municipal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Edson da Silva </a:t>
            </a:r>
            <a:r>
              <a:rPr lang="pt-BR" sz="1400" b="1" dirty="0" err="1" smtClean="0">
                <a:solidFill>
                  <a:srgbClr val="006600"/>
                </a:solidFill>
              </a:rPr>
              <a:t>Naizer</a:t>
            </a:r>
            <a:endParaRPr lang="pt-BR" sz="1400" b="1" dirty="0" smtClean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Controle Interno</a:t>
            </a:r>
            <a:endParaRPr lang="pt-BR" sz="1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5696" y="764704"/>
            <a:ext cx="72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rgbClr val="006600"/>
                </a:solidFill>
              </a:rPr>
              <a:t>MUNICÍPIO DE JAGUARIAÍVA</a:t>
            </a:r>
          </a:p>
          <a:p>
            <a:pPr algn="ctr"/>
            <a:r>
              <a:rPr lang="pt-BR" sz="2400" dirty="0" smtClean="0">
                <a:solidFill>
                  <a:srgbClr val="006600"/>
                </a:solidFill>
              </a:rPr>
              <a:t>Secretaria Municipal de Finanças e Planejamento</a:t>
            </a:r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Comparativo Receita x Despesa</a:t>
            </a:r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97057"/>
              </p:ext>
            </p:extLst>
          </p:nvPr>
        </p:nvGraphicFramePr>
        <p:xfrm>
          <a:off x="1763688" y="1268760"/>
          <a:ext cx="5832648" cy="166176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8640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556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PAGAS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77.979.133,44</a:t>
                      </a:r>
                    </a:p>
                    <a:p>
                      <a:pPr algn="l" fontAlgn="b"/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67.564.945,64</a:t>
                      </a:r>
                    </a:p>
                    <a:p>
                      <a:pPr algn="ctr" rtl="0" fontAlgn="ctr"/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97.140.689,08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84.512.449,42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9852952"/>
              </p:ext>
            </p:extLst>
          </p:nvPr>
        </p:nvGraphicFramePr>
        <p:xfrm>
          <a:off x="827584" y="3140968"/>
          <a:ext cx="7704856" cy="316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4202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548680"/>
            <a:ext cx="8496300" cy="1224434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pt-BR" sz="8800" b="1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11200" b="1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DESPESAS COM PESSOAL</a:t>
            </a:r>
            <a:endParaRPr lang="pt-BR" sz="5000" dirty="0" smtClean="0">
              <a:solidFill>
                <a:srgbClr val="009900"/>
              </a:solidFill>
            </a:endParaRPr>
          </a:p>
          <a:p>
            <a:pPr algn="ctr">
              <a:buFont typeface="Arial" charset="0"/>
              <a:buNone/>
            </a:pPr>
            <a:r>
              <a:rPr lang="pt-BR" sz="8000" dirty="0" smtClean="0"/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De acordo com o disposto no Art.18º  da Lei de Responsabilidade Fiscal:</a:t>
            </a:r>
          </a:p>
          <a:p>
            <a:pPr>
              <a:buFont typeface="Arial" charset="0"/>
              <a:buNone/>
            </a:pPr>
            <a:endParaRPr lang="pt-BR" sz="8000" dirty="0" smtClean="0"/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600" dirty="0" smtClean="0"/>
              <a:t>	</a:t>
            </a: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467544" y="1844824"/>
            <a:ext cx="82073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“Para os efeitos desta Lei Complementar, entende-se como despesa total com pessoal: o somatório dos gastos do ente da Federação com os ativos, os inativos e os pensionistas, relativos a mandatos eletivos, cargos, funções ou empregos, civis, militares e de membros de Poder, com quaisquer espécies remuneratórias, tais como vencimentos e vantagens, fixas e variáveis, subsídios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proventos </a:t>
            </a:r>
            <a:r>
              <a:rPr lang="pt-BR" dirty="0">
                <a:latin typeface="Arial" pitchFamily="34" charset="0"/>
                <a:cs typeface="Arial" pitchFamily="34" charset="0"/>
              </a:rPr>
              <a:t>da aposentadoria, reformas e pensões, inclusive adicionais, gratificações, horas extras e vantagens pessoais de qualquer natureza, bem como encargos sociais e contribuições recolhidas pelo ente às entidades de previdência”.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19672" y="4725144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Limite Máximo     -    54%</a:t>
            </a:r>
          </a:p>
          <a:p>
            <a:pPr algn="ctr"/>
            <a:r>
              <a:rPr lang="pt-BR" b="1" dirty="0" smtClean="0"/>
              <a:t>Limite Prudencial - 51,30%</a:t>
            </a:r>
          </a:p>
          <a:p>
            <a:pPr algn="ctr"/>
            <a:r>
              <a:rPr lang="pt-BR" b="1" dirty="0" smtClean="0"/>
              <a:t>Até 31 de Agosto de 2022     </a:t>
            </a:r>
            <a:r>
              <a:rPr lang="pt-BR" sz="2800" b="1" dirty="0" smtClean="0"/>
              <a:t>-  </a:t>
            </a:r>
            <a:r>
              <a:rPr lang="pt-BR" sz="2800" b="1" dirty="0" smtClean="0">
                <a:cs typeface="+mn-cs"/>
              </a:rPr>
              <a:t>42,62%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 COM PESSOAL ACUMULADA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786842"/>
              </p:ext>
            </p:extLst>
          </p:nvPr>
        </p:nvGraphicFramePr>
        <p:xfrm>
          <a:off x="323528" y="764704"/>
          <a:ext cx="8496944" cy="55111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7315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ATIVO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59.383.838,49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INATIVO, PENSIONISTAS E OUTROS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59.383.838,49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138.105.330,10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42,62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II, e III, art. 20 da LRF) – 54%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72.551.869,07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PRUDENCIAL (parágrafo único do art. 22 da LRF) – 51,30%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68.924.275,62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ALERTA 48,60%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65.296.682,16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611560" y="404664"/>
            <a:ext cx="7848872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Comportamento da RCL X DESPESA COM PESSOAL</a:t>
            </a:r>
          </a:p>
          <a:p>
            <a:pPr algn="ctr"/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4537430"/>
              </p:ext>
            </p:extLst>
          </p:nvPr>
        </p:nvGraphicFramePr>
        <p:xfrm>
          <a:off x="755576" y="1451104"/>
          <a:ext cx="7704856" cy="471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886700" cy="1325563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DESPESA POR CATEGORIA ECONÔMICA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4957964"/>
              </p:ext>
            </p:extLst>
          </p:nvPr>
        </p:nvGraphicFramePr>
        <p:xfrm>
          <a:off x="323528" y="1052736"/>
          <a:ext cx="8424935" cy="501732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6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20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LIQUIDADA ATÉ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113.424.088,50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93.522.492,91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82,45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84.574.866,50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77.908.400,29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92,11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9.200.000,00  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7.161.497,18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77,84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28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19.649.222,00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8.452.595,44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43,01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8.994.860,00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9.664.443,88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107,44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8.994.860,00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9.664.443,88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107,44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LEGISLATIVO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5.669.500,00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3.779.666,64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66,66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3.872.095,50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131.960.544,00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106.966.603,43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81,06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444208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1268" name="Retângulo 6"/>
          <p:cNvSpPr>
            <a:spLocks noChangeArrowheads="1"/>
          </p:cNvSpPr>
          <p:nvPr/>
        </p:nvSpPr>
        <p:spPr bwMode="auto">
          <a:xfrm>
            <a:off x="827584" y="692696"/>
            <a:ext cx="74163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37045"/>
              </p:ext>
            </p:extLst>
          </p:nvPr>
        </p:nvGraphicFramePr>
        <p:xfrm>
          <a:off x="323528" y="1700808"/>
          <a:ext cx="8498639" cy="367035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97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GOVERNO - SEGOV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1.926.000,00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1.681.159,34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1.183.602,57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87,28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3 - 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 - SECOM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1.115.000,00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1.019.890,72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893.747,59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91,47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4 - SEC. DE NEGOCIOS JURIDICOS - SENJUR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1.297.500,00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1.205.841,31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1.197.407,39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92,93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5 - 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FINANÇAS E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PLANEJ. - SEFIP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2.900.000,00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2.688.553,89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2.520.907,90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92,70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6 - 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HUMANOS - SARH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5.827.720,00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4.727.367,41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4.508.093,33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81,12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8 - SEC. DESENV ECONOMICO E AGROP. - SMDEA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1.115.100,00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844.955,41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836.507,15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75,77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9 - SEC TURISMO E MEIO AMBIENTE - SMTMA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1.122.000,00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834.772,82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684.238,12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74,40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12 - SEC. HABITAÇÃO E DESENV SOCIAL –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SMHDES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4.316.300,00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4.385.775,35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3.638.563,11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101,60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13 - ENCARGOS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7.228.400,00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6.970.443,67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6.592.510,16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96,43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14 - DEFESA CIVIL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9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CONTINGÊNCIA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1.060.000,00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43735"/>
              </p:ext>
            </p:extLst>
          </p:nvPr>
        </p:nvGraphicFramePr>
        <p:xfrm>
          <a:off x="1259632" y="2492896"/>
          <a:ext cx="64807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897449"/>
              </p:ext>
            </p:extLst>
          </p:nvPr>
        </p:nvGraphicFramePr>
        <p:xfrm>
          <a:off x="1331640" y="2492896"/>
          <a:ext cx="64807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6"/>
          <p:cNvSpPr>
            <a:spLocks noChangeArrowheads="1"/>
          </p:cNvSpPr>
          <p:nvPr/>
        </p:nvSpPr>
        <p:spPr bwMode="auto">
          <a:xfrm>
            <a:off x="863848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8772321"/>
              </p:ext>
            </p:extLst>
          </p:nvPr>
        </p:nvGraphicFramePr>
        <p:xfrm>
          <a:off x="404812" y="1290637"/>
          <a:ext cx="8343652" cy="4874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203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873529"/>
              </p:ext>
            </p:extLst>
          </p:nvPr>
        </p:nvGraphicFramePr>
        <p:xfrm>
          <a:off x="251520" y="2060848"/>
          <a:ext cx="8640959" cy="367474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6724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endParaRPr lang="pt-BR" sz="14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</a:p>
                    <a:p>
                      <a:pPr algn="ctr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06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7 - SEC. DESENVOL. URBANO E LOGIST. - SMDUL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14.736.568,00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32.863.934,00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17.783.603,81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223,01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5199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10 - 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 - SMECEL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32.825.232,00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27.380.542,48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24.345.145,66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83,41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11 - 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 - SEMUS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21.902.002,00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24.878.020,17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23.388.345,05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113,58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0876">
                <a:tc>
                  <a:txBody>
                    <a:bodyPr/>
                    <a:lstStyle/>
                    <a:p>
                      <a:pPr algn="l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algn="l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69.463.802,00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85.122.496,65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65.517.094,52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122,54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  <a:endParaRPr lang="pt-BR" sz="22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99592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0365298"/>
              </p:ext>
            </p:extLst>
          </p:nvPr>
        </p:nvGraphicFramePr>
        <p:xfrm>
          <a:off x="431540" y="1112849"/>
          <a:ext cx="8280919" cy="5268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199705"/>
              </p:ext>
            </p:extLst>
          </p:nvPr>
        </p:nvGraphicFramePr>
        <p:xfrm>
          <a:off x="755576" y="1268760"/>
          <a:ext cx="7704859" cy="127879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959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42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1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0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ORÇADA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9.200.000,00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7.161.497,18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7.161.497,18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77,84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19.649.222,00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8.452.595,44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8.452.595,44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43,01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LEGISLATIVO (repasse)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5.669.500,00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3.779.666,64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3.779.666,64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66,66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907704" y="548680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9900"/>
                </a:solidFill>
              </a:rPr>
              <a:t>DESPESAS POR </a:t>
            </a:r>
            <a:r>
              <a:rPr lang="pt-BR" sz="2000" b="1" dirty="0" smtClean="0">
                <a:solidFill>
                  <a:srgbClr val="009900"/>
                </a:solidFill>
              </a:rPr>
              <a:t>SECRETARIAS</a:t>
            </a:r>
            <a:endParaRPr lang="pt-BR" sz="2000" b="1" dirty="0">
              <a:solidFill>
                <a:srgbClr val="009900"/>
              </a:solidFill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945887"/>
              </p:ext>
            </p:extLst>
          </p:nvPr>
        </p:nvGraphicFramePr>
        <p:xfrm>
          <a:off x="753659" y="2780928"/>
          <a:ext cx="7706775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0954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611560" y="1124744"/>
            <a:ext cx="7975416" cy="438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METAS FISCAIS 2022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de Responsabilidade Fiscal </a:t>
            </a: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LRF, foi inserida em nosso ordenamento jurídico para estabelecer, de modo geral, normas de finanças públicas voltadas para a responsabilização da gestão fiscal.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Trata-se de linhas esparsas de diversas regras para que o gestor público não comprometa a administração Pública,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 campo financeiro e orçamentário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Dentre os mecanismos de controle fiscal inseridos na LRF, temos a figura da audiência pública de avaliação de metas fiscais.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16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PLANEJAMENTO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É o grande princípio da Lei de Responsabilidade Fiscal. </a:t>
            </a:r>
            <a:r>
              <a:rPr lang="pt-PT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4.320/64, em seu Artigo 48, alínea b, define como necessário: MANTER, DURANTE O EXERCÍCIO, NA MEDIDA DO POSSÍVEL, O EQUILÍBRIO ENTRE A RECEITA ARRECADADA E A DESPESA REALIZADA, DE MODO A REDUZIR AO MÍNIMO EVENTUAIS INSUFICIÊNCIAS DE TESOURARIA.</a:t>
            </a: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FUNDEB AO MAGISTÉRIO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0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ctr">
              <a:buFont typeface="Arial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 acordo com o disposto no Art.7º da Lei Federal 9424/96, o recurso do FUNDEB obrigatoriamente no mínimo 70% deve ser direcionado em despesas com o Magistério (Remuneração e Vantagens Fixas, 13º Salário, Férias, Licenças Especiais, etc. e Encargos Previdenciários Patronais dos Professores, Diretores, Inspetores, Orientadores, etc.), junto às Escolas Municipais do Ensino Fundamental.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/>
              <a:t>	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FUNDEB na remuneração do Magistério, gasto mínimo de 70%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Até 31 de Agosto de 2022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69,45%</a:t>
            </a:r>
            <a:r>
              <a:rPr lang="pt-BR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pt-BR" sz="28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pt-BR" sz="2000" b="1" dirty="0" smtClean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</p:txBody>
      </p:sp>
      <p:sp>
        <p:nvSpPr>
          <p:cNvPr id="7" name="Retângulo 6"/>
          <p:cNvSpPr/>
          <p:nvPr/>
        </p:nvSpPr>
        <p:spPr>
          <a:xfrm>
            <a:off x="2123728" y="6309320"/>
            <a:ext cx="670068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</a:t>
            </a:r>
            <a:r>
              <a:rPr lang="pt-BR" sz="1200" dirty="0" smtClean="0"/>
              <a:t>07/2022</a:t>
            </a:r>
            <a:endParaRPr lang="pt-BR" sz="1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6342997"/>
              </p:ext>
            </p:extLst>
          </p:nvPr>
        </p:nvGraphicFramePr>
        <p:xfrm>
          <a:off x="395536" y="1700808"/>
          <a:ext cx="8496944" cy="388843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98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605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DEMONSTRATIVO DAS RECEITAS E DESPESAS EMPENHADAS</a:t>
                      </a:r>
                      <a:r>
                        <a:rPr lang="pt-BR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 MDE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RECURSOS DO FUNDEB RECEBIDOS NO EXERCÍCIO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14.976.854,15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A SER APLICADO NA REMUNERAÇÃO DOS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PROFISSIONAIS DO MAGISTÉRIO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10.416.989,40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579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DESPESAS COM REMUNERAÇÃO DOS PROFISSIONAIS DO MAGISTÉRIO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10.401.919,49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5393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69,45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tângulo 8"/>
          <p:cNvSpPr/>
          <p:nvPr/>
        </p:nvSpPr>
        <p:spPr>
          <a:xfrm>
            <a:off x="2123728" y="6309320"/>
            <a:ext cx="676875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</a:t>
            </a:r>
            <a:r>
              <a:rPr lang="pt-BR" sz="1200" dirty="0" smtClean="0"/>
              <a:t>07/2022</a:t>
            </a:r>
            <a:endParaRPr lang="pt-BR" sz="12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63848" y="586994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363272" cy="439283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Book Antiqua" pitchFamily="18" charset="0"/>
              </a:rPr>
              <a:t> 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 limite mínimo em despesas com educação é citado no Art. 212 da Constituição Federal:</a:t>
            </a: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“A União aplicará, anualmente, nunca menos de dezoito, e os Estados, o Distrito Federal e os Municípios vinte e cinco por cento, no mínimo, da receita resultante de impostos, compreendida a proveniente de transferências, na manutenção e desenvolvimento do ensino”.</a:t>
            </a:r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Índice ajustado de Aplicação no Ensino</a:t>
            </a: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(Mínimo de 25%)</a:t>
            </a:r>
          </a:p>
          <a:p>
            <a:pPr algn="ctr">
              <a:buFont typeface="Arial" charset="0"/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	 Até 31 de Agosto de 2022    </a:t>
            </a:r>
            <a:r>
              <a:rPr lang="pt-BR" sz="2800" b="1" dirty="0" smtClean="0">
                <a:latin typeface="Arial" charset="0"/>
              </a:rPr>
              <a:t>23,52%</a:t>
            </a:r>
          </a:p>
          <a:p>
            <a:pPr algn="ctr">
              <a:buFont typeface="Arial" charset="0"/>
              <a:buNone/>
            </a:pPr>
            <a:endParaRPr lang="pt-BR" sz="2800" b="1" dirty="0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</a:t>
            </a:r>
            <a:r>
              <a:rPr lang="pt-BR" sz="1200" dirty="0" smtClean="0"/>
              <a:t>07/2022</a:t>
            </a:r>
            <a:endParaRPr lang="pt-BR" sz="1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0848036"/>
              </p:ext>
            </p:extLst>
          </p:nvPr>
        </p:nvGraphicFramePr>
        <p:xfrm>
          <a:off x="323528" y="1556792"/>
          <a:ext cx="8496944" cy="457143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0184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AGOSTO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2022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853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BRUTA 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71.692.476,93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 A SER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17.923.119,23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DEDUÇÕES CONSTITUCIONAIS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16.858.811,32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019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</a:t>
            </a:r>
            <a:r>
              <a:rPr lang="pt-BR" sz="1200" dirty="0" smtClean="0"/>
              <a:t>07/2022</a:t>
            </a:r>
            <a:endParaRPr lang="pt-BR" sz="1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569325" cy="54340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dirty="0" smtClean="0">
              <a:solidFill>
                <a:srgbClr val="008000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pt-BR" sz="2000" dirty="0" smtClean="0">
                <a:latin typeface="Book Antiqua" pitchFamily="18" charset="0"/>
              </a:rPr>
              <a:t>	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 Art. 77, Inciso III, do ADCT da Constituição Federal, dispõe: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“Os recursos mínimos aplicados nas ações e serviços públicos de saúde serão equivalentes, no caso dos Municípios,  </a:t>
            </a:r>
          </a:p>
          <a:p>
            <a:pPr algn="ctr" eaLnBrk="1" hangingPunct="1">
              <a:buFontTx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15%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(quinze por cento)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 produto arrecadação dos impostos a que se refere o Art. 156 e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dos recursos que tratam os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arts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158 e 159, Inciso I, alínea. B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e parágrafo 3º.</a:t>
            </a:r>
          </a:p>
          <a:p>
            <a:pPr algn="just" eaLnBrk="1" hangingPunct="1">
              <a:buFontTx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Índice ajustado de Aplicação na  SAÚDE</a:t>
            </a:r>
          </a:p>
          <a:p>
            <a:pPr algn="ctr">
              <a:buFont typeface="Arial" charset="0"/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 Até 31 de Agosto de 2022   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21,15</a:t>
            </a:r>
            <a:r>
              <a:rPr lang="pt-BR" sz="2800" b="1" dirty="0" smtClean="0">
                <a:latin typeface="Arial" charset="0"/>
              </a:rPr>
              <a:t>% </a:t>
            </a:r>
          </a:p>
          <a:p>
            <a:pPr algn="just" eaLnBrk="1" hangingPunct="1">
              <a:buFontTx/>
              <a:buNone/>
            </a:pPr>
            <a:endParaRPr lang="pt-BR" sz="18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800" dirty="0" smtClean="0">
              <a:latin typeface="Book Antiqua" pitchFamily="18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195736" y="6309320"/>
            <a:ext cx="6696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 dirty="0" smtClean="0"/>
              <a:t>Nota: Valores podem sofrer alterações, pois estamos realizando o fechamento SIM/AM </a:t>
            </a:r>
            <a:r>
              <a:rPr lang="pt-BR" sz="1200" dirty="0" smtClean="0"/>
              <a:t>07/2022</a:t>
            </a:r>
            <a:endParaRPr lang="pt-BR" sz="12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8489899"/>
              </p:ext>
            </p:extLst>
          </p:nvPr>
        </p:nvGraphicFramePr>
        <p:xfrm>
          <a:off x="323528" y="1124744"/>
          <a:ext cx="8496944" cy="4824534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5397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AGOSTO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2022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860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70.072.538,86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MÍNIMA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APLICAR –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10.510.880,83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786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APÓS DEDUÇÕES DO SUS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14.820.881,87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APLICADO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MAIOR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4.310.001,04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4948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21,15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5363" name="Picture 2" descr="F:\LOGOS RESOLUÇÃO MENOR\BRASÃO CIRC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8625"/>
            <a:ext cx="1158875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619283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8" y="4293096"/>
            <a:ext cx="78305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Obrigada a todos!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Para mais informações acessar o </a:t>
            </a:r>
            <a:r>
              <a:rPr lang="pt-BR" dirty="0"/>
              <a:t>link </a:t>
            </a:r>
            <a:r>
              <a:rPr lang="pt-BR" dirty="0" smtClean="0"/>
              <a:t>             </a:t>
            </a: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://portal.jaguariaiva.pr.gov.br/transparencia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	</a:t>
            </a:r>
          </a:p>
          <a:p>
            <a:pPr algn="ctr"/>
            <a:endParaRPr lang="pt-BR" dirty="0"/>
          </a:p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Portal da Transparência</a:t>
            </a:r>
            <a:endParaRPr lang="pt-BR" sz="3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28650" y="548680"/>
            <a:ext cx="7886700" cy="83162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7002077"/>
              </p:ext>
            </p:extLst>
          </p:nvPr>
        </p:nvGraphicFramePr>
        <p:xfrm>
          <a:off x="628651" y="1628800"/>
          <a:ext cx="7886699" cy="384836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67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59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5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8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1277">
                <a:tc>
                  <a:txBody>
                    <a:bodyPr/>
                    <a:lstStyle/>
                    <a:p>
                      <a:pPr algn="ctr" rtl="0" fontAlgn="ctr"/>
                      <a:endParaRPr lang="pt-BR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</a:p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402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103.101.322,00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93.391.800,89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90,58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11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9.194.500,00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6.914.128,30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75,20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19.649.222,00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13.974.068,45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71,12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3.748.888,19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5.500,00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41277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131.960.544,00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118.028.885,83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89,44</a:t>
                      </a:r>
                    </a:p>
                    <a:p>
                      <a:pPr marL="0" algn="ctr" defTabSz="685800" rtl="0" eaLnBrk="1" fontAlgn="b" latinLnBrk="0" hangingPunct="1"/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516216" y="6309320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val="92315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831626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 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6516216" y="638132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9201889"/>
              </p:ext>
            </p:extLst>
          </p:nvPr>
        </p:nvGraphicFramePr>
        <p:xfrm>
          <a:off x="611560" y="1091976"/>
          <a:ext cx="7886700" cy="5001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tângulo 4"/>
          <p:cNvSpPr>
            <a:spLocks noChangeArrowheads="1"/>
          </p:cNvSpPr>
          <p:nvPr/>
        </p:nvSpPr>
        <p:spPr bwMode="auto">
          <a:xfrm>
            <a:off x="863588" y="404664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RECEITAS TRIBUTÁRIAS 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83961"/>
              </p:ext>
            </p:extLst>
          </p:nvPr>
        </p:nvGraphicFramePr>
        <p:xfrm>
          <a:off x="467544" y="962296"/>
          <a:ext cx="8136905" cy="474731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478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60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ORÇADO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IPTU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4.116.600,00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3.026.864,44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73,53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7.901.560,00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4.866.571,90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61,59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IRRF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2.952.080,00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2.063.246,19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69,89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ITBI</a:t>
                      </a: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933.023,00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1.113.894,93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119,38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3.716.685,00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3.452.274,67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92,88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2.055.600,00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1.289.435,91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62,73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2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RECEITAS TRIBUTÁRIAS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21.675.548,00</a:t>
                      </a:r>
                      <a:endParaRPr lang="pt-BR" sz="14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15.812.288,04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72,95</a:t>
                      </a: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63680" y="6378127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tributárias.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2050320" y="476672"/>
            <a:ext cx="5043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535481"/>
              </p:ext>
            </p:extLst>
          </p:nvPr>
        </p:nvGraphicFramePr>
        <p:xfrm>
          <a:off x="323528" y="1268760"/>
          <a:ext cx="8352928" cy="435989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1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48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FPM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FUNDO DE PARTICIPAÇÃO DOS MUNICÍPIOS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24.360.000,00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22.772.529,03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93,48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920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ITR – COTA-PARTE DO IMPOSTO SOBRE A PROPRIEDADE TERRITORIAL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RURAL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1.432.000,00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324.266,14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22,64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334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 DE RECURSOS DO SISTEMA ÚNICO DE SAÚDE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4.245.520,00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5.929.297,81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139,66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RECURSOS DO FUNDO NACIONAL DO DESENV. DA EDUCAÇÃO – FNDE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1.587.250,00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1.246.836,51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78,55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  <p:extLst>
      <p:ext uri="{BB962C8B-B14F-4D97-AF65-F5344CB8AC3E}">
        <p14:creationId xmlns:p14="http://schemas.microsoft.com/office/powerpoint/2010/main" val="31454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66782" y="332656"/>
            <a:ext cx="50097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907045"/>
              </p:ext>
            </p:extLst>
          </p:nvPr>
        </p:nvGraphicFramePr>
        <p:xfrm>
          <a:off x="395536" y="836712"/>
          <a:ext cx="8352928" cy="5550946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7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3589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720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MPOSTO SOBRE CIRCULAÇÃO DE MERCADORIAS E SERVIÇOS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26.720.000,00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21.281.447,68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79,64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720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IPVA – IMPOSTO SOBRE PROPRIEDADE DE VEÍCULOS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AUTOMOTORES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3.704.000,00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4.201.954,06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113,44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IPI – IMPOSTO SOBRE PRODUTOS INDUSTRIALIZADOS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432.000,00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241.230,46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55,84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1848">
                <a:tc>
                  <a:txBody>
                    <a:bodyPr/>
                    <a:lstStyle/>
                    <a:p>
                      <a:pPr marL="0" marR="0" indent="0" algn="just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DA COMPENSAÇÃO FINANCEIRA EXPLORAÇÃO DE REC. NATURAIS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415.000,00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1.286.657,86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310,03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763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CONVÊNIOS DA UNIÃO E DE SUAS ENTIDADES</a:t>
                      </a:r>
                    </a:p>
                    <a:p>
                      <a:pPr algn="l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238.856,00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012160" y="638132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4096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RCL Acumulada últimos 12 meses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004392"/>
              </p:ext>
            </p:extLst>
          </p:nvPr>
        </p:nvGraphicFramePr>
        <p:xfrm>
          <a:off x="272310" y="1015273"/>
          <a:ext cx="8599379" cy="24342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10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08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140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Anos</a:t>
                      </a:r>
                      <a:endParaRPr lang="pt-B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Set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Out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Nov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Dez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Jan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Fev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2020/2021</a:t>
                      </a:r>
                      <a:endParaRPr lang="pt-B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9.201.628,59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8.921.727,19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7.836.658,39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10.982.055,41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9.973.558,89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8.983.471,69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2021/2022</a:t>
                      </a:r>
                      <a:endParaRPr lang="pt-B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9.736.893,43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11.003.733,49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10.043.374,38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13.929.527,91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11.607.043,56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11.187.074,98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baseline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Mar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Abr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Mai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Jun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Jul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14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Ago</a:t>
                      </a:r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2020/2021</a:t>
                      </a:r>
                      <a:endParaRPr lang="pt-B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8.993.507,82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8.078.569,94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8.213.434,05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10.166.091,33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12.302.351,61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9.461.777,64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baseline="0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2021/2022</a:t>
                      </a:r>
                      <a:endParaRPr lang="pt-BR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12.029.648,63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10.749.418,68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12.668.536,14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12.320.755,10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13.654.047,43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9.175.276,37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1806733"/>
              </p:ext>
            </p:extLst>
          </p:nvPr>
        </p:nvGraphicFramePr>
        <p:xfrm>
          <a:off x="1187623" y="3554854"/>
          <a:ext cx="6768752" cy="3008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RCL Acumulada últimos 12 meses</a:t>
            </a:r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059207"/>
              </p:ext>
            </p:extLst>
          </p:nvPr>
        </p:nvGraphicFramePr>
        <p:xfrm>
          <a:off x="611560" y="1340768"/>
          <a:ext cx="7560840" cy="23113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2864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71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72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2556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CRESCIMENTO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 QUADRIMESTRE 2020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pt-B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67.325.839,40 </a:t>
                      </a:r>
                    </a:p>
                    <a:p>
                      <a:pPr algn="l" fontAlgn="b"/>
                      <a:endParaRPr lang="pt-BR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1223">
                <a:tc>
                  <a:txBody>
                    <a:bodyPr/>
                    <a:lstStyle/>
                    <a:p>
                      <a:pPr marL="0" algn="just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2º QUADRIMESTRE 2021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76.122.762,97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13,06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2450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QUADRIMESTRE 2022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93.387.800,89 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22,68</a:t>
                      </a:r>
                    </a:p>
                    <a:p>
                      <a:pPr marL="0" algn="ctr" defTabSz="685800" rtl="0" eaLnBrk="1" fontAlgn="b" latinLnBrk="0" hangingPunct="1"/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0504397"/>
              </p:ext>
            </p:extLst>
          </p:nvPr>
        </p:nvGraphicFramePr>
        <p:xfrm>
          <a:off x="827584" y="3789040"/>
          <a:ext cx="7344816" cy="2657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111732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9927</TotalTime>
  <Words>1431</Words>
  <Application>Microsoft Office PowerPoint</Application>
  <PresentationFormat>Apresentação na tela (4:3)</PresentationFormat>
  <Paragraphs>549</Paragraphs>
  <Slides>26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1" baseType="lpstr">
      <vt:lpstr>Arial</vt:lpstr>
      <vt:lpstr>Book Antiqua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     RECEITA POR CATEGORIA ECONÔMICA </vt:lpstr>
      <vt:lpstr>Apresentação do PowerPoint</vt:lpstr>
      <vt:lpstr>Apresentação do PowerPoint</vt:lpstr>
      <vt:lpstr>Apresentação do PowerPoint</vt:lpstr>
      <vt:lpstr>RCL Acumulada últimos 12 meses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DESPESA POR CATEGORIA ECONÔMICA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Bruna-Finanças</dc:creator>
  <cp:lastModifiedBy>Mirian Nacli</cp:lastModifiedBy>
  <cp:revision>1301</cp:revision>
  <cp:lastPrinted>2021-09-21T11:33:31Z</cp:lastPrinted>
  <dcterms:modified xsi:type="dcterms:W3CDTF">2022-09-27T14:26:02Z</dcterms:modified>
</cp:coreProperties>
</file>