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6"/>
  </p:notesMasterIdLst>
  <p:handoutMasterIdLst>
    <p:handoutMasterId r:id="rId27"/>
  </p:handoutMasterIdLst>
  <p:sldIdLst>
    <p:sldId id="376" r:id="rId2"/>
    <p:sldId id="441" r:id="rId3"/>
    <p:sldId id="474" r:id="rId4"/>
    <p:sldId id="440" r:id="rId5"/>
    <p:sldId id="346" r:id="rId6"/>
    <p:sldId id="422" r:id="rId7"/>
    <p:sldId id="444" r:id="rId8"/>
    <p:sldId id="475" r:id="rId9"/>
    <p:sldId id="449" r:id="rId10"/>
    <p:sldId id="450" r:id="rId11"/>
    <p:sldId id="465" r:id="rId12"/>
    <p:sldId id="445" r:id="rId13"/>
    <p:sldId id="382" r:id="rId14"/>
    <p:sldId id="424" r:id="rId15"/>
    <p:sldId id="463" r:id="rId16"/>
    <p:sldId id="464" r:id="rId17"/>
    <p:sldId id="473" r:id="rId18"/>
    <p:sldId id="451" r:id="rId19"/>
    <p:sldId id="452" r:id="rId20"/>
    <p:sldId id="453" r:id="rId21"/>
    <p:sldId id="454" r:id="rId22"/>
    <p:sldId id="455" r:id="rId23"/>
    <p:sldId id="456" r:id="rId24"/>
    <p:sldId id="372" r:id="rId25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59" autoAdjust="0"/>
    <p:restoredTop sz="94570"/>
  </p:normalViewPr>
  <p:slideViewPr>
    <p:cSldViewPr>
      <p:cViewPr varScale="1">
        <p:scale>
          <a:sx n="68" d="100"/>
          <a:sy n="68" d="100"/>
        </p:scale>
        <p:origin x="12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rian.nacli\Desktop\PRESTA&#199;&#195;O%20DE%20CONTAS\GRAFICO%20-%20PRESTA&#199;&#195;O%20DE%20CONTAS%20-%201&#186;%20QUADRIMEST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004\usuarios$\Mirian.Nacli\Desktop\PRESTA&#199;&#195;O%20DE%20CONTAS\GRAFICO%20-%20PRESTA&#199;&#195;O%20DE%20CONTAS%20-%201&#186;%20QUADRIMESTR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004\usuarios$\Mirian.Nacli\Desktop\PRESTA&#199;&#195;O%20DE%20CONTAS\GRAFICO%20-%20PRESTA&#199;&#195;O%20DE%20CONTAS%20-%201&#186;%20QUADRIMESTR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Plan8!$B$1</c:f>
              <c:strCache>
                <c:ptCount val="1"/>
                <c:pt idx="0">
                  <c:v>ORÇADA </c:v>
                </c:pt>
              </c:strCache>
            </c:strRef>
          </c:tx>
          <c:invertIfNegative val="0"/>
          <c:cat>
            <c:strRef>
              <c:f>Plan8!$A$2:$A$4</c:f>
              <c:strCache>
                <c:ptCount val="3"/>
                <c:pt idx="0">
                  <c:v>PREFEITURA</c:v>
                </c:pt>
                <c:pt idx="1">
                  <c:v>SAMAE</c:v>
                </c:pt>
                <c:pt idx="2">
                  <c:v>IPAS</c:v>
                </c:pt>
              </c:strCache>
            </c:strRef>
          </c:cat>
          <c:val>
            <c:numRef>
              <c:f>Plan8!$B$2:$B$4</c:f>
              <c:numCache>
                <c:formatCode>#,##0.00</c:formatCode>
                <c:ptCount val="3"/>
                <c:pt idx="0">
                  <c:v>125950020</c:v>
                </c:pt>
                <c:pt idx="1">
                  <c:v>9695000</c:v>
                </c:pt>
                <c:pt idx="2">
                  <c:v>20363614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C8-49FC-8F13-7DD5800D2460}"/>
            </c:ext>
          </c:extLst>
        </c:ser>
        <c:ser>
          <c:idx val="1"/>
          <c:order val="1"/>
          <c:tx>
            <c:strRef>
              <c:f>Plan8!$C$1</c:f>
              <c:strCache>
                <c:ptCount val="1"/>
                <c:pt idx="0">
                  <c:v>ARRECADADA ATÉ O PERÍODO</c:v>
                </c:pt>
              </c:strCache>
            </c:strRef>
          </c:tx>
          <c:invertIfNegative val="0"/>
          <c:cat>
            <c:strRef>
              <c:f>Plan8!$A$2:$A$4</c:f>
              <c:strCache>
                <c:ptCount val="3"/>
                <c:pt idx="0">
                  <c:v>PREFEITURA</c:v>
                </c:pt>
                <c:pt idx="1">
                  <c:v>SAMAE</c:v>
                </c:pt>
                <c:pt idx="2">
                  <c:v>IPAS</c:v>
                </c:pt>
              </c:strCache>
            </c:strRef>
          </c:cat>
          <c:val>
            <c:numRef>
              <c:f>Plan8!$C$2:$C$4</c:f>
              <c:numCache>
                <c:formatCode>#,##0.00</c:formatCode>
                <c:ptCount val="3"/>
                <c:pt idx="0">
                  <c:v>101270844.29000001</c:v>
                </c:pt>
                <c:pt idx="1">
                  <c:v>7365711.8200000003</c:v>
                </c:pt>
                <c:pt idx="2">
                  <c:v>18254383.82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C8-49FC-8F13-7DD5800D2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196160"/>
        <c:axId val="145197696"/>
      </c:barChart>
      <c:catAx>
        <c:axId val="145196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5197696"/>
        <c:crosses val="autoZero"/>
        <c:auto val="1"/>
        <c:lblAlgn val="ctr"/>
        <c:lblOffset val="100"/>
        <c:noMultiLvlLbl val="0"/>
      </c:catAx>
      <c:valAx>
        <c:axId val="14519769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45196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Planilha1!$A$2</c:f>
              <c:strCache>
                <c:ptCount val="1"/>
                <c:pt idx="0">
                  <c:v>RECEITA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Planilha1!$B$1:$C$1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Planilha1!$B$2:$C$2</c:f>
              <c:numCache>
                <c:formatCode>#,##0.00</c:formatCode>
                <c:ptCount val="2"/>
                <c:pt idx="0">
                  <c:v>100147672.89</c:v>
                </c:pt>
                <c:pt idx="1">
                  <c:v>99457903.930000007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39-4812-9486-B3192B4A2F3A}"/>
            </c:ext>
          </c:extLst>
        </c:ser>
        <c:ser>
          <c:idx val="1"/>
          <c:order val="1"/>
          <c:tx>
            <c:strRef>
              <c:f>Planilha1!$A$3</c:f>
              <c:strCache>
                <c:ptCount val="1"/>
                <c:pt idx="0">
                  <c:v>DESPESA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Planilha1!$B$1:$C$1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Planilha1!$B$3:$C$3</c:f>
              <c:numCache>
                <c:formatCode>#,##0.00</c:formatCode>
                <c:ptCount val="2"/>
                <c:pt idx="0">
                  <c:v>121079901.18000001</c:v>
                </c:pt>
                <c:pt idx="1">
                  <c:v>107260423.05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39-4812-9486-B3192B4A2F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80309247"/>
        <c:axId val="1480300511"/>
        <c:axId val="0"/>
      </c:bar3DChart>
      <c:catAx>
        <c:axId val="1480309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80300511"/>
        <c:crosses val="autoZero"/>
        <c:auto val="1"/>
        <c:lblAlgn val="ctr"/>
        <c:lblOffset val="100"/>
        <c:noMultiLvlLbl val="0"/>
      </c:catAx>
      <c:valAx>
        <c:axId val="1480300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80309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Plan4!$B$1</c:f>
              <c:strCache>
                <c:ptCount val="1"/>
                <c:pt idx="0">
                  <c:v>Pessoal</c:v>
                </c:pt>
              </c:strCache>
            </c:strRef>
          </c:tx>
          <c:cat>
            <c:numRef>
              <c:f>Plan4!$A$2:$A$9</c:f>
              <c:numCache>
                <c:formatCode>mmm\-yy</c:formatCode>
                <c:ptCount val="8"/>
                <c:pt idx="0">
                  <c:v>44805</c:v>
                </c:pt>
                <c:pt idx="1">
                  <c:v>44835</c:v>
                </c:pt>
                <c:pt idx="2">
                  <c:v>44866</c:v>
                </c:pt>
                <c:pt idx="3">
                  <c:v>44896</c:v>
                </c:pt>
                <c:pt idx="4">
                  <c:v>44927</c:v>
                </c:pt>
                <c:pt idx="5">
                  <c:v>44958</c:v>
                </c:pt>
                <c:pt idx="6">
                  <c:v>44986</c:v>
                </c:pt>
                <c:pt idx="7">
                  <c:v>45017</c:v>
                </c:pt>
              </c:numCache>
            </c:numRef>
          </c:cat>
          <c:val>
            <c:numRef>
              <c:f>Plan4!$B$2:$B$13</c:f>
              <c:numCache>
                <c:formatCode>_-"R$"* #,##0.00_-;\-"R$"* #,##0.00_-;_-"R$"* "-"??_-;_-@_-</c:formatCode>
                <c:ptCount val="12"/>
                <c:pt idx="0">
                  <c:v>5371003.6100000003</c:v>
                </c:pt>
                <c:pt idx="1">
                  <c:v>5234487.9400000004</c:v>
                </c:pt>
                <c:pt idx="2">
                  <c:v>5618344.9699999997</c:v>
                </c:pt>
                <c:pt idx="3">
                  <c:v>7992492.9900000002</c:v>
                </c:pt>
                <c:pt idx="4">
                  <c:v>5338131.91</c:v>
                </c:pt>
                <c:pt idx="5">
                  <c:v>5512318.8700000001</c:v>
                </c:pt>
                <c:pt idx="6">
                  <c:v>5888735.6799999997</c:v>
                </c:pt>
                <c:pt idx="7">
                  <c:v>6233608.2800000003</c:v>
                </c:pt>
                <c:pt idx="8">
                  <c:v>6038087.4500000002</c:v>
                </c:pt>
                <c:pt idx="9">
                  <c:v>6288135.3899999997</c:v>
                </c:pt>
                <c:pt idx="10">
                  <c:v>8163008.9699999997</c:v>
                </c:pt>
                <c:pt idx="11">
                  <c:v>5969801.3700000001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97-41B5-A527-014FCFDE9A27}"/>
            </c:ext>
          </c:extLst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RCL</c:v>
                </c:pt>
              </c:strCache>
            </c:strRef>
          </c:tx>
          <c:cat>
            <c:numRef>
              <c:f>Plan4!$A$2:$A$9</c:f>
              <c:numCache>
                <c:formatCode>mmm\-yy</c:formatCode>
                <c:ptCount val="8"/>
                <c:pt idx="0">
                  <c:v>44805</c:v>
                </c:pt>
                <c:pt idx="1">
                  <c:v>44835</c:v>
                </c:pt>
                <c:pt idx="2">
                  <c:v>44866</c:v>
                </c:pt>
                <c:pt idx="3">
                  <c:v>44896</c:v>
                </c:pt>
                <c:pt idx="4">
                  <c:v>44927</c:v>
                </c:pt>
                <c:pt idx="5">
                  <c:v>44958</c:v>
                </c:pt>
                <c:pt idx="6">
                  <c:v>44986</c:v>
                </c:pt>
                <c:pt idx="7">
                  <c:v>45017</c:v>
                </c:pt>
              </c:numCache>
            </c:numRef>
          </c:cat>
          <c:val>
            <c:numRef>
              <c:f>Plan4!$C$2:$C$13</c:f>
              <c:numCache>
                <c:formatCode>_-"R$"* #,##0.00_-;\-"R$"* #,##0.00_-;_-"R$"* "-"??_-;_-@_-</c:formatCode>
                <c:ptCount val="12"/>
                <c:pt idx="0">
                  <c:v>10399108.17</c:v>
                </c:pt>
                <c:pt idx="1">
                  <c:v>11691833.99</c:v>
                </c:pt>
                <c:pt idx="2">
                  <c:v>11033408.02</c:v>
                </c:pt>
                <c:pt idx="3">
                  <c:v>13884905.960000001</c:v>
                </c:pt>
                <c:pt idx="4">
                  <c:v>12713262.24</c:v>
                </c:pt>
                <c:pt idx="5">
                  <c:v>11967162.17</c:v>
                </c:pt>
                <c:pt idx="6">
                  <c:v>11607288.93</c:v>
                </c:pt>
                <c:pt idx="7">
                  <c:v>11588756.83</c:v>
                </c:pt>
                <c:pt idx="8">
                  <c:v>13381983.140000001</c:v>
                </c:pt>
                <c:pt idx="9">
                  <c:v>11343856.859999999</c:v>
                </c:pt>
                <c:pt idx="10">
                  <c:v>14925454.18</c:v>
                </c:pt>
                <c:pt idx="11">
                  <c:v>13743079.939999999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97-41B5-A527-014FCFDE9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472256"/>
        <c:axId val="73482240"/>
      </c:lineChart>
      <c:dateAx>
        <c:axId val="7347225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73482240"/>
        <c:crosses val="autoZero"/>
        <c:auto val="1"/>
        <c:lblOffset val="100"/>
        <c:baseTimeUnit val="months"/>
      </c:dateAx>
      <c:valAx>
        <c:axId val="73482240"/>
        <c:scaling>
          <c:orientation val="minMax"/>
        </c:scaling>
        <c:delete val="0"/>
        <c:axPos val="l"/>
        <c:majorGridlines/>
        <c:numFmt formatCode="_-&quot;R$&quot;* #,##0.00_-;\-&quot;R$&quot;* #,##0.00_-;_-&quot;R$&quot;* &quot;-&quot;??_-;_-@_-" sourceLinked="1"/>
        <c:majorTickMark val="out"/>
        <c:minorTickMark val="none"/>
        <c:tickLblPos val="nextTo"/>
        <c:crossAx val="7347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478540594534249"/>
          <c:y val="0.38773972779192006"/>
          <c:w val="0.11563798089805004"/>
          <c:h val="0.117165323015639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237440"/>
        <c:axId val="114238976"/>
      </c:barChart>
      <c:catAx>
        <c:axId val="114237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238976"/>
        <c:crosses val="autoZero"/>
        <c:auto val="1"/>
        <c:lblAlgn val="ctr"/>
        <c:lblOffset val="100"/>
        <c:noMultiLvlLbl val="0"/>
      </c:catAx>
      <c:valAx>
        <c:axId val="114238976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114237440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241920"/>
        <c:axId val="114254976"/>
      </c:barChart>
      <c:catAx>
        <c:axId val="114241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254976"/>
        <c:crosses val="autoZero"/>
        <c:auto val="1"/>
        <c:lblAlgn val="ctr"/>
        <c:lblOffset val="100"/>
        <c:noMultiLvlLbl val="0"/>
      </c:catAx>
      <c:valAx>
        <c:axId val="114254976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114241920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INICIAL</c:v>
                </c:pt>
              </c:strCache>
            </c:strRef>
          </c:tx>
          <c:invertIfNegative val="0"/>
          <c:cat>
            <c:strRef>
              <c:f>Plan1!$A$2:$A$13</c:f>
              <c:strCache>
                <c:ptCount val="12"/>
                <c:pt idx="0">
                  <c:v>SECRETARIA DE GOVERNO </c:v>
                </c:pt>
                <c:pt idx="1">
                  <c:v>SEC.DE COMUNICAÇÃO SOCIAL </c:v>
                </c:pt>
                <c:pt idx="2">
                  <c:v>SEC. DE NEGOCIOS JURIDICOS </c:v>
                </c:pt>
                <c:pt idx="3">
                  <c:v>SEC. DE FINANÇAS E PLANEJ. </c:v>
                </c:pt>
                <c:pt idx="4">
                  <c:v>SEC. DE ADM E REC. HUMANOS </c:v>
                </c:pt>
                <c:pt idx="5">
                  <c:v>SEC. DESENV ECONOMICO E AGROP. </c:v>
                </c:pt>
                <c:pt idx="6">
                  <c:v>SEC TURISMO E MEIO AMBIENTE </c:v>
                </c:pt>
                <c:pt idx="7">
                  <c:v>SEC. HABITAÇÃO E DESENV SOCIAL </c:v>
                </c:pt>
                <c:pt idx="8">
                  <c:v>ENCARGOS GERAIS DO MUNICÍPIO </c:v>
                </c:pt>
                <c:pt idx="9">
                  <c:v>DEFESA CIVIL </c:v>
                </c:pt>
                <c:pt idx="10">
                  <c:v>RESERVA DE CONTINGÊNCIA </c:v>
                </c:pt>
                <c:pt idx="11">
                  <c:v>LEGISLATIVO </c:v>
                </c:pt>
              </c:strCache>
            </c:strRef>
          </c:cat>
          <c:val>
            <c:numRef>
              <c:f>Plan1!$B$2:$B$13</c:f>
              <c:numCache>
                <c:formatCode>#,##0.00</c:formatCode>
                <c:ptCount val="12"/>
                <c:pt idx="0">
                  <c:v>2197500</c:v>
                </c:pt>
                <c:pt idx="1">
                  <c:v>1334200</c:v>
                </c:pt>
                <c:pt idx="2">
                  <c:v>1739200</c:v>
                </c:pt>
                <c:pt idx="3">
                  <c:v>3470000</c:v>
                </c:pt>
                <c:pt idx="4">
                  <c:v>8394310</c:v>
                </c:pt>
                <c:pt idx="5">
                  <c:v>1225000</c:v>
                </c:pt>
                <c:pt idx="6">
                  <c:v>5409000</c:v>
                </c:pt>
                <c:pt idx="7">
                  <c:v>4973000</c:v>
                </c:pt>
                <c:pt idx="8">
                  <c:v>8555562.7200000007</c:v>
                </c:pt>
                <c:pt idx="9">
                  <c:v>70000</c:v>
                </c:pt>
                <c:pt idx="10">
                  <c:v>1400000</c:v>
                </c:pt>
                <c:pt idx="11">
                  <c:v>7000000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9A-4B62-B054-74C8A69AE79C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EMPENHADA</c:v>
                </c:pt>
              </c:strCache>
            </c:strRef>
          </c:tx>
          <c:invertIfNegative val="0"/>
          <c:cat>
            <c:strRef>
              <c:f>Plan1!$A$2:$A$13</c:f>
              <c:strCache>
                <c:ptCount val="12"/>
                <c:pt idx="0">
                  <c:v>SECRETARIA DE GOVERNO </c:v>
                </c:pt>
                <c:pt idx="1">
                  <c:v>SEC.DE COMUNICAÇÃO SOCIAL </c:v>
                </c:pt>
                <c:pt idx="2">
                  <c:v>SEC. DE NEGOCIOS JURIDICOS </c:v>
                </c:pt>
                <c:pt idx="3">
                  <c:v>SEC. DE FINANÇAS E PLANEJ. </c:v>
                </c:pt>
                <c:pt idx="4">
                  <c:v>SEC. DE ADM E REC. HUMANOS </c:v>
                </c:pt>
                <c:pt idx="5">
                  <c:v>SEC. DESENV ECONOMICO E AGROP. </c:v>
                </c:pt>
                <c:pt idx="6">
                  <c:v>SEC TURISMO E MEIO AMBIENTE </c:v>
                </c:pt>
                <c:pt idx="7">
                  <c:v>SEC. HABITAÇÃO E DESENV SOCIAL </c:v>
                </c:pt>
                <c:pt idx="8">
                  <c:v>ENCARGOS GERAIS DO MUNICÍPIO </c:v>
                </c:pt>
                <c:pt idx="9">
                  <c:v>DEFESA CIVIL </c:v>
                </c:pt>
                <c:pt idx="10">
                  <c:v>RESERVA DE CONTINGÊNCIA </c:v>
                </c:pt>
                <c:pt idx="11">
                  <c:v>LEGISLATIVO </c:v>
                </c:pt>
              </c:strCache>
            </c:strRef>
          </c:cat>
          <c:val>
            <c:numRef>
              <c:f>Plan1!$C$2:$C$13</c:f>
              <c:numCache>
                <c:formatCode>#,##0.00</c:formatCode>
                <c:ptCount val="12"/>
                <c:pt idx="0">
                  <c:v>1667219.23</c:v>
                </c:pt>
                <c:pt idx="1">
                  <c:v>1159153.52</c:v>
                </c:pt>
                <c:pt idx="2">
                  <c:v>1471871.3</c:v>
                </c:pt>
                <c:pt idx="3">
                  <c:v>3069150.89</c:v>
                </c:pt>
                <c:pt idx="4">
                  <c:v>4492237.46</c:v>
                </c:pt>
                <c:pt idx="5">
                  <c:v>1080532.6100000001</c:v>
                </c:pt>
                <c:pt idx="6">
                  <c:v>4367093.28</c:v>
                </c:pt>
                <c:pt idx="7">
                  <c:v>4175764.44</c:v>
                </c:pt>
                <c:pt idx="8">
                  <c:v>9115457.8399999999</c:v>
                </c:pt>
                <c:pt idx="9">
                  <c:v>4030</c:v>
                </c:pt>
                <c:pt idx="10" formatCode="General">
                  <c:v>0</c:v>
                </c:pt>
                <c:pt idx="11">
                  <c:v>4666666.6399999997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9A-4B62-B054-74C8A69AE7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211264"/>
        <c:axId val="91212800"/>
      </c:barChart>
      <c:catAx>
        <c:axId val="91211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pt-BR"/>
          </a:p>
        </c:txPr>
        <c:crossAx val="91212800"/>
        <c:crosses val="autoZero"/>
        <c:auto val="1"/>
        <c:lblAlgn val="ctr"/>
        <c:lblOffset val="100"/>
        <c:noMultiLvlLbl val="0"/>
      </c:catAx>
      <c:valAx>
        <c:axId val="9121280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pt-BR"/>
          </a:p>
        </c:txPr>
        <c:crossAx val="9121126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aseline="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INICIAL</c:v>
          </c:tx>
          <c:invertIfNegative val="0"/>
          <c:cat>
            <c:strRef>
              <c:f>Plan6!$A$2:$A$4</c:f>
              <c:strCache>
                <c:ptCount val="3"/>
                <c:pt idx="0">
                  <c:v>SEC. DESENVOL. URBANO E LOGIST.</c:v>
                </c:pt>
                <c:pt idx="1">
                  <c:v>SEC. DE EDUCAÇÃO CULTURA E ESPORTES</c:v>
                </c:pt>
                <c:pt idx="2">
                  <c:v>SECRETARIA DE SAÚDE</c:v>
                </c:pt>
              </c:strCache>
            </c:strRef>
          </c:cat>
          <c:val>
            <c:numRef>
              <c:f>Plan6!$B$2:$B$4</c:f>
              <c:numCache>
                <c:formatCode>#,##0.00</c:formatCode>
                <c:ptCount val="3"/>
                <c:pt idx="0">
                  <c:v>17774601</c:v>
                </c:pt>
                <c:pt idx="1">
                  <c:v>37153297.25</c:v>
                </c:pt>
                <c:pt idx="2">
                  <c:v>25504349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56-4AE4-BB4C-C9CC9F3C5FF6}"/>
            </c:ext>
          </c:extLst>
        </c:ser>
        <c:ser>
          <c:idx val="1"/>
          <c:order val="1"/>
          <c:tx>
            <c:v>EMPENHADA</c:v>
          </c:tx>
          <c:invertIfNegative val="0"/>
          <c:cat>
            <c:strRef>
              <c:f>Plan6!$A$2:$A$4</c:f>
              <c:strCache>
                <c:ptCount val="3"/>
                <c:pt idx="0">
                  <c:v>SEC. DESENVOL. URBANO E LOGIST.</c:v>
                </c:pt>
                <c:pt idx="1">
                  <c:v>SEC. DE EDUCAÇÃO CULTURA E ESPORTES</c:v>
                </c:pt>
                <c:pt idx="2">
                  <c:v>SECRETARIA DE SAÚDE</c:v>
                </c:pt>
              </c:strCache>
            </c:strRef>
          </c:cat>
          <c:val>
            <c:numRef>
              <c:f>Plan6!$C$2:$C$4</c:f>
              <c:numCache>
                <c:formatCode>#,##0.00</c:formatCode>
                <c:ptCount val="3"/>
                <c:pt idx="0">
                  <c:v>29816884.399999999</c:v>
                </c:pt>
                <c:pt idx="1">
                  <c:v>31386287.16</c:v>
                </c:pt>
                <c:pt idx="2">
                  <c:v>27952988.27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56-4AE4-BB4C-C9CC9F3C5F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019648"/>
        <c:axId val="145021184"/>
      </c:barChart>
      <c:catAx>
        <c:axId val="14501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pt-BR"/>
          </a:p>
        </c:txPr>
        <c:crossAx val="145021184"/>
        <c:crosses val="autoZero"/>
        <c:auto val="1"/>
        <c:lblAlgn val="ctr"/>
        <c:lblOffset val="100"/>
        <c:noMultiLvlLbl val="0"/>
      </c:catAx>
      <c:valAx>
        <c:axId val="145021184"/>
        <c:scaling>
          <c:orientation val="minMax"/>
          <c:max val="400000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pt-BR"/>
          </a:p>
        </c:txPr>
        <c:crossAx val="145019648"/>
        <c:crosses val="autoZero"/>
        <c:crossBetween val="between"/>
        <c:majorUnit val="5000000"/>
      </c:valAx>
    </c:plotArea>
    <c:legend>
      <c:legendPos val="b"/>
      <c:overlay val="0"/>
      <c:txPr>
        <a:bodyPr/>
        <a:lstStyle/>
        <a:p>
          <a:pPr>
            <a:defRPr sz="1400" baseline="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Plan4!$B$1</c:f>
              <c:strCache>
                <c:ptCount val="1"/>
                <c:pt idx="0">
                  <c:v>ORÇADA </c:v>
                </c:pt>
              </c:strCache>
            </c:strRef>
          </c:tx>
          <c:invertIfNegative val="0"/>
          <c:cat>
            <c:strRef>
              <c:f>Plan4!$A$2:$A$4</c:f>
              <c:strCache>
                <c:ptCount val="3"/>
                <c:pt idx="0">
                  <c:v>SAMAE</c:v>
                </c:pt>
                <c:pt idx="1">
                  <c:v>IPAS</c:v>
                </c:pt>
                <c:pt idx="2">
                  <c:v>LEGISLATIVO (repasse) </c:v>
                </c:pt>
              </c:strCache>
            </c:strRef>
          </c:cat>
          <c:val>
            <c:numRef>
              <c:f>Plan4!$B$2:$B$4</c:f>
              <c:numCache>
                <c:formatCode>#,##0.00</c:formatCode>
                <c:ptCount val="3"/>
                <c:pt idx="0">
                  <c:v>9700000</c:v>
                </c:pt>
                <c:pt idx="1">
                  <c:v>20363614</c:v>
                </c:pt>
                <c:pt idx="2">
                  <c:v>7000000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BA-4D5A-A11E-F31A748DBF6A}"/>
            </c:ext>
          </c:extLst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EMPENHADA </c:v>
                </c:pt>
              </c:strCache>
            </c:strRef>
          </c:tx>
          <c:invertIfNegative val="0"/>
          <c:cat>
            <c:strRef>
              <c:f>Plan4!$A$2:$A$4</c:f>
              <c:strCache>
                <c:ptCount val="3"/>
                <c:pt idx="0">
                  <c:v>SAMAE</c:v>
                </c:pt>
                <c:pt idx="1">
                  <c:v>IPAS</c:v>
                </c:pt>
                <c:pt idx="2">
                  <c:v>LEGISLATIVO (repasse) </c:v>
                </c:pt>
              </c:strCache>
            </c:strRef>
          </c:cat>
          <c:val>
            <c:numRef>
              <c:f>Plan4!$C$2:$C$4</c:f>
              <c:numCache>
                <c:formatCode>#,##0.00</c:formatCode>
                <c:ptCount val="3"/>
                <c:pt idx="0">
                  <c:v>4067296.53</c:v>
                </c:pt>
                <c:pt idx="1">
                  <c:v>8256899.3400000008</c:v>
                </c:pt>
                <c:pt idx="2">
                  <c:v>2916666.65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BA-4D5A-A11E-F31A748DBF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961216"/>
        <c:axId val="115983488"/>
      </c:barChart>
      <c:catAx>
        <c:axId val="11596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5983488"/>
        <c:crosses val="autoZero"/>
        <c:auto val="1"/>
        <c:lblAlgn val="ctr"/>
        <c:lblOffset val="100"/>
        <c:noMultiLvlLbl val="0"/>
      </c:catAx>
      <c:valAx>
        <c:axId val="11598348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59612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DB9EE5A-E966-4B6E-AC50-4A59BBA31BA5}" type="datetimeFigureOut">
              <a:rPr lang="pt-BR"/>
              <a:pPr>
                <a:defRPr/>
              </a:pPr>
              <a:t>26/09/2023</a:t>
            </a:fld>
            <a:endParaRPr lang="pt-BR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6BF93A-3C24-4610-BF1E-0BAF2E5A53A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374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90E8E6-4B26-466E-B399-018055E1B9A6}" type="datetimeFigureOut">
              <a:rPr lang="pt-BR"/>
              <a:pPr>
                <a:defRPr/>
              </a:pPr>
              <a:t>26/09/2023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2" tIns="45492" rIns="90982" bIns="45492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2"/>
          </a:xfrm>
          <a:prstGeom prst="rect">
            <a:avLst/>
          </a:prstGeom>
        </p:spPr>
        <p:txBody>
          <a:bodyPr vert="horz" lIns="90982" tIns="45492" rIns="90982" bIns="45492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21B8C78-9335-43F9-9631-60EF99491E5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4972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77" tIns="45490" rIns="90977" bIns="4549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 smtClean="0"/>
          </a:p>
          <a:p>
            <a:pPr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17412" name="Espaço Reservado para Número de Slide 3"/>
          <p:cNvSpPr txBox="1">
            <a:spLocks noGrp="1"/>
          </p:cNvSpPr>
          <p:nvPr/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77" tIns="45490" rIns="90977" bIns="4549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7CC20BC-A8A6-4C77-8067-688E05FDF3D6}" type="slidenum">
              <a:rPr lang="pt-BR" sz="1200"/>
              <a:pPr algn="r" eaLnBrk="1" hangingPunct="1"/>
              <a:t>1</a:t>
            </a:fld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369975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615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9230" indent="-2843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727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218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709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200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691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1827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6738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D138FFE-550E-494C-9494-A735E3995378}" type="slidenum">
              <a:rPr lang="pt-BR" smtClean="0"/>
              <a:pPr eaLnBrk="1" hangingPunct="1">
                <a:defRPr/>
              </a:pPr>
              <a:t>5</a:t>
            </a:fld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89068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0405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53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931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9ED6B3-7F35-416E-901B-AF13AC667C18}" type="datetimeFigureOut">
              <a:rPr lang="pt-BR" smtClean="0"/>
              <a:pPr>
                <a:defRPr/>
              </a:pPr>
              <a:t>26/09/2023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9E851-CB7C-43D0-8EB6-B7DE039A99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760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169ED-B561-4435-8737-89C8E4D7FB11}" type="datetimeFigureOut">
              <a:rPr lang="pt-BR" smtClean="0"/>
              <a:pPr>
                <a:defRPr/>
              </a:pPr>
              <a:t>26/09/2023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F7918-60AB-4648-8FA9-630AE9150CA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748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00514-2F38-48B3-B210-0CEDF40B2698}" type="datetimeFigureOut">
              <a:rPr lang="pt-BR" smtClean="0"/>
              <a:pPr>
                <a:defRPr/>
              </a:pPr>
              <a:t>26/09/2023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2E747-7E07-4DAF-B3DE-5144355B5C2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348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C52013-7417-41E7-9016-CD4A4FDF7D51}" type="datetimeFigureOut">
              <a:rPr lang="pt-BR" smtClean="0"/>
              <a:pPr>
                <a:defRPr/>
              </a:pPr>
              <a:t>26/09/2023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126A0-40FD-47B7-91D2-7CFAECC7A78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639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5A51F0-EB3E-4E1B-AC51-B9B0E791F444}" type="datetimeFigureOut">
              <a:rPr lang="pt-BR" smtClean="0"/>
              <a:pPr>
                <a:defRPr/>
              </a:pPr>
              <a:t>26/09/2023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7AD9A-B3D2-4C98-9D51-B9E7D13EEE4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023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5BAF9C-9AB5-4953-B2A5-53F623C77869}" type="datetimeFigureOut">
              <a:rPr lang="pt-BR" smtClean="0"/>
              <a:pPr>
                <a:defRPr/>
              </a:pPr>
              <a:t>26/09/2023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EF451-485C-4D02-ABFA-AF883DD8A5C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204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534AF2-950B-4BB2-8F0D-6B83C1F56CAB}" type="datetimeFigureOut">
              <a:rPr lang="pt-BR" smtClean="0"/>
              <a:pPr>
                <a:defRPr/>
              </a:pPr>
              <a:t>26/09/2023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A6643-A2E2-4638-9D7B-5535BD9252F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180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D50CD-5804-492D-B07E-A48F1DF2C0D3}" type="datetimeFigureOut">
              <a:rPr lang="pt-BR" smtClean="0"/>
              <a:pPr>
                <a:defRPr/>
              </a:pPr>
              <a:t>26/09/2023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4752F-A2BA-4943-AAC9-DA7A635A3D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059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F0087-0236-4631-A3CD-9B1F543343A5}" type="datetimeFigureOut">
              <a:rPr lang="pt-BR" smtClean="0"/>
              <a:pPr>
                <a:defRPr/>
              </a:pPr>
              <a:t>26/09/2023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26056-6AAB-464B-B378-1B336CF07CD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54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C06B75-58EC-42C0-B568-B97A6808D03B}" type="datetimeFigureOut">
              <a:rPr lang="pt-BR" smtClean="0"/>
              <a:pPr>
                <a:defRPr/>
              </a:pPr>
              <a:t>26/09/2023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91865-2FD8-49F9-A108-FA59A51D4C2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169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729E3-A011-4E4B-AC17-F4611A8F920B}" type="datetimeFigureOut">
              <a:rPr lang="pt-BR" smtClean="0"/>
              <a:pPr>
                <a:defRPr/>
              </a:pPr>
              <a:t>26/09/2023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B66E5-BF48-46BE-9027-769AA08D6F6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395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1169E6-3665-4FE3-A90E-2DDE7A368C6F}" type="datetimeFigureOut">
              <a:rPr lang="pt-BR" smtClean="0"/>
              <a:pPr>
                <a:defRPr/>
              </a:pPr>
              <a:t>26/09/2023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731F3A-5FD1-4AE7-9D71-8FB51EBDBFC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063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l.jaguariaiva.pr.gov.br/transparenci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051" name="Picture 4" descr="SEFIN"/>
          <p:cNvSpPr>
            <a:spLocks noChangeAspect="1" noChangeArrowheads="1"/>
          </p:cNvSpPr>
          <p:nvPr/>
        </p:nvSpPr>
        <p:spPr bwMode="auto">
          <a:xfrm>
            <a:off x="1116013" y="2708920"/>
            <a:ext cx="698500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40" y="692696"/>
            <a:ext cx="1227975" cy="1120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7544" y="2276872"/>
            <a:ext cx="82804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sz="3200" dirty="0">
              <a:solidFill>
                <a:srgbClr val="00660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6600"/>
                </a:solidFill>
              </a:rPr>
              <a:t>II Quadrimestre de 2023</a:t>
            </a:r>
            <a:endParaRPr lang="pt-BR" sz="3200" b="1" dirty="0">
              <a:solidFill>
                <a:srgbClr val="006600"/>
              </a:solidFill>
            </a:endParaRPr>
          </a:p>
          <a:p>
            <a:pPr algn="ctr"/>
            <a:endParaRPr lang="pt-BR" sz="3200" b="1" dirty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Bruna Silva Miranda </a:t>
            </a:r>
            <a:r>
              <a:rPr lang="pt-BR" sz="1400" b="1" dirty="0" err="1" smtClean="0">
                <a:solidFill>
                  <a:srgbClr val="006600"/>
                </a:solidFill>
              </a:rPr>
              <a:t>Zivigicoski</a:t>
            </a:r>
            <a:endParaRPr lang="pt-BR" sz="1400" b="1" dirty="0" smtClean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Secretária Municipal de Finanças e Planejamento</a:t>
            </a: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endParaRPr lang="pt-BR" sz="1400" dirty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Sandro Paulo Carneiro</a:t>
            </a:r>
            <a:endParaRPr lang="pt-BR" sz="1400" b="1" dirty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Contador Municipal</a:t>
            </a: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Edson da Silva </a:t>
            </a:r>
            <a:r>
              <a:rPr lang="pt-BR" sz="1400" b="1" dirty="0" err="1" smtClean="0">
                <a:solidFill>
                  <a:srgbClr val="006600"/>
                </a:solidFill>
              </a:rPr>
              <a:t>Naizer</a:t>
            </a:r>
            <a:endParaRPr lang="pt-BR" sz="1400" b="1" dirty="0" smtClean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Controle Interno</a:t>
            </a:r>
            <a:endParaRPr lang="pt-BR" sz="1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35696" y="764704"/>
            <a:ext cx="7200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solidFill>
                  <a:srgbClr val="006600"/>
                </a:solidFill>
              </a:rPr>
              <a:t>MUNICÍPIO DE JAGUARIAÍVA</a:t>
            </a:r>
          </a:p>
          <a:p>
            <a:pPr algn="ctr"/>
            <a:r>
              <a:rPr lang="pt-BR" sz="2400" dirty="0" smtClean="0">
                <a:solidFill>
                  <a:srgbClr val="006600"/>
                </a:solidFill>
              </a:rPr>
              <a:t>Secretaria Municipal de Finanças e Planejamento</a:t>
            </a:r>
            <a:endParaRPr lang="pt-BR" sz="2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 COM PESSOAL ACUMULADA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211856"/>
              </p:ext>
            </p:extLst>
          </p:nvPr>
        </p:nvGraphicFramePr>
        <p:xfrm>
          <a:off x="323528" y="764704"/>
          <a:ext cx="8496944" cy="551116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827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9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315">
                <a:tc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ATIVO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76.090.500,74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INATIVO, PENSIONISTAS E OUTROS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3.789.044,38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TOTAL COM PESSOAL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79.879.545,12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AJUSTADA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155.877.920,33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 DESPESA TOTAL COM PESSOAL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47,25%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 MÁXIMO (inciso I,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II, e III, art. 20 da LRF) – 54%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84.174.076,98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PRUDENCIAL (parágrafo único do art. 22 da LRF) – 51,30%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79.965.373,13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ALERTA 48,60%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75.756.669,28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444208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647564" y="257051"/>
            <a:ext cx="78488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Comportamento da RCL X DESPESA COM PESSOAL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444208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809547"/>
              </p:ext>
            </p:extLst>
          </p:nvPr>
        </p:nvGraphicFramePr>
        <p:xfrm>
          <a:off x="647564" y="1196752"/>
          <a:ext cx="795688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28648" y="443545"/>
            <a:ext cx="7886700" cy="33220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DESPESA POR CATEGORIA ECONÔMICA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150818"/>
              </p:ext>
            </p:extLst>
          </p:nvPr>
        </p:nvGraphicFramePr>
        <p:xfrm>
          <a:off x="359531" y="944679"/>
          <a:ext cx="8424935" cy="540041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LIQUIDADA ATÉ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</a:t>
                      </a: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2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CORRENTES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132.428.736,03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113.567.739,03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85,76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64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111.218.710,00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92.943.016,81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83,57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4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9.700.000,00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6.796.034,43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70,06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11.610.026,03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13.828.687,79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119,10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DE CAPITAL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6.608.342,00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14.083.315,77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74,51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84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6.581.310,00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14.083.315,77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74,51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27.032,00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LEGISLATIVO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7.000.000,00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4.666.666,64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66,67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10.226.555,97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1.400.000,00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18041025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47895154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8.726.555,97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092279271"/>
                  </a:ext>
                </a:extLst>
              </a:tr>
              <a:tr h="43186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156.263.634,00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132.317.721,44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84,67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605128" y="6435613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11268" name="Retângulo 6"/>
          <p:cNvSpPr>
            <a:spLocks noChangeArrowheads="1"/>
          </p:cNvSpPr>
          <p:nvPr/>
        </p:nvSpPr>
        <p:spPr bwMode="auto">
          <a:xfrm>
            <a:off x="863847" y="476522"/>
            <a:ext cx="74163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 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252936"/>
              </p:ext>
            </p:extLst>
          </p:nvPr>
        </p:nvGraphicFramePr>
        <p:xfrm>
          <a:off x="322680" y="1123580"/>
          <a:ext cx="8498639" cy="536448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740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INICIAL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GOVERNO - SEGOV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2.197.500,00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1.667.219,23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1.073.323,02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75,86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 SEC.DE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COMUNICAÇÃO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- SECOM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1.334.200,00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1.159.153,52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1.119.857,75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86,88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4 - SEC. DE NEGOCIOS JURIDICOS - SENJUR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1.739.200,00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1.471.871,30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1.447.640,78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84,63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5 - SEC.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FINANÇAS E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PLANEJ. - SEFIP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3.470.000,00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3.069.150,89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2.893.161,05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88,45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6 - 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ADM 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REC. HUMANOS - SARH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8.394.310,00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4.492.237,46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4.199.550,62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53,51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26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8 - SEC. DESENV ECONOMICO E AGROP. - SMDEA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1.225.000,00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1.080.532,61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1.078.498,30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88,20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9 - SEC TURISMO E MEIO AMBIENTE - SMTMA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5.409.000,00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4.367.093,28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3.977.372,88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80,73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626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12 - SEC. HABITAÇÃO E DESENV SOCIAL – </a:t>
                      </a:r>
                      <a:r>
                        <a:rPr lang="pt-BR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SHADS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4.973.000,00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4.175.764,44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3.798.300,70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83,96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13 - ENCARGOS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GERAIS DO MUNICÍPIO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8.555.562,72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9.115.457,84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9.093.428,69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106,54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14 - DEFESA CIVIL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4.030,00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pt-BR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4.030,00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32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CONTINGÊNCIA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1.400.000,00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43735"/>
              </p:ext>
            </p:extLst>
          </p:nvPr>
        </p:nvGraphicFramePr>
        <p:xfrm>
          <a:off x="1259632" y="2492896"/>
          <a:ext cx="64807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97449"/>
              </p:ext>
            </p:extLst>
          </p:nvPr>
        </p:nvGraphicFramePr>
        <p:xfrm>
          <a:off x="1331640" y="2492896"/>
          <a:ext cx="648072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6"/>
          <p:cNvSpPr>
            <a:spLocks noChangeArrowheads="1"/>
          </p:cNvSpPr>
          <p:nvPr/>
        </p:nvSpPr>
        <p:spPr bwMode="auto">
          <a:xfrm>
            <a:off x="863848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 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819072"/>
              </p:ext>
            </p:extLst>
          </p:nvPr>
        </p:nvGraphicFramePr>
        <p:xfrm>
          <a:off x="323528" y="896526"/>
          <a:ext cx="8415659" cy="5556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032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272727"/>
              </p:ext>
            </p:extLst>
          </p:nvPr>
        </p:nvGraphicFramePr>
        <p:xfrm>
          <a:off x="251520" y="2060848"/>
          <a:ext cx="8640959" cy="302514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endParaRPr lang="pt-BR" sz="14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</a:p>
                    <a:p>
                      <a:pPr algn="ctr" rtl="0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INICIAL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061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7 - SEC. DESENVOL. URBANO E LOGIST. - SEDUL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17.774.601,00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29.816.884,40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24.375.886,14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167,75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9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10 - SEC.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EDUCAÇÃO CULTURA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ESPORTES - SMECEL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37.153.297,25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31.386.287,16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27.485.271,92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84,48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11 - SECRETARIA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SAÚDE - SEMUS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25.504.349,00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27.952.988,27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26.274.073,39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109,60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</a:t>
            </a:r>
            <a:endParaRPr lang="pt-BR" sz="22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899592" y="332656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 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722209"/>
              </p:ext>
            </p:extLst>
          </p:nvPr>
        </p:nvGraphicFramePr>
        <p:xfrm>
          <a:off x="395536" y="1115516"/>
          <a:ext cx="8280920" cy="5337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498643"/>
              </p:ext>
            </p:extLst>
          </p:nvPr>
        </p:nvGraphicFramePr>
        <p:xfrm>
          <a:off x="755576" y="1268760"/>
          <a:ext cx="7704859" cy="111482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684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ORÇADA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9.700.000,00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6.796.034,43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6.796.034,43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70,06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20.363.614,00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13.828.687,79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13.828.687,79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67,90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LEGISLATIVO (repasse)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7.000.000,00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4.666.666,64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4.666.666,64</a:t>
                      </a: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66,67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907704" y="548680"/>
            <a:ext cx="518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009900"/>
                </a:solidFill>
              </a:rPr>
              <a:t>DESPESAS POR </a:t>
            </a:r>
            <a:r>
              <a:rPr lang="pt-BR" sz="2000" b="1" dirty="0" smtClean="0">
                <a:solidFill>
                  <a:srgbClr val="009900"/>
                </a:solidFill>
              </a:rPr>
              <a:t>SECRETARIAS </a:t>
            </a:r>
            <a:endParaRPr lang="pt-BR" sz="2000" b="1" dirty="0">
              <a:solidFill>
                <a:srgbClr val="009900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574360"/>
              </p:ext>
            </p:extLst>
          </p:nvPr>
        </p:nvGraphicFramePr>
        <p:xfrm>
          <a:off x="755575" y="2708920"/>
          <a:ext cx="7704859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954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332656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FUNDEB AO MAGISTÉRIO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45088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endParaRPr lang="pt-BR" sz="1800" b="1" dirty="0" smtClean="0">
              <a:latin typeface="Book Antiqua" pitchFamily="18" charset="0"/>
            </a:endParaRPr>
          </a:p>
          <a:p>
            <a:pPr algn="ctr">
              <a:buFont typeface="Arial" charset="0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De acordo com o disposto no Art.7º da Lei Federal 9424/96, o recurso do FUNDEB obrigatoriamente no mínimo 70% deve ser direcionado em despesas com o Magistério (Remuneração e Vantagens Fixas, 13º Salário, Férias, Licenças Especiais, etc. e Encargos Previdenciários Patronais dos Professores, Diretores, Inspetores, Orientadores, etc.), junto às Escolas Municipais do Ensino Fundamental.</a:t>
            </a:r>
          </a:p>
          <a:p>
            <a:pPr algn="just">
              <a:buFont typeface="Arial" charset="0"/>
              <a:buNone/>
            </a:pPr>
            <a:endParaRPr lang="pt-BR" sz="2000" dirty="0" smtClean="0"/>
          </a:p>
          <a:p>
            <a:pPr algn="just">
              <a:buFont typeface="Arial" charset="0"/>
              <a:buNone/>
            </a:pPr>
            <a:endParaRPr lang="pt-BR" sz="1800" dirty="0" smtClean="0"/>
          </a:p>
          <a:p>
            <a:pPr algn="ctr">
              <a:buFont typeface="Arial" charset="0"/>
              <a:buNone/>
            </a:pPr>
            <a:r>
              <a:rPr lang="pt-BR" sz="1800" dirty="0" smtClean="0"/>
              <a:t>	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FUNDEB na remuneração do Magistério, gasto mínimo de 70%</a:t>
            </a: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Até 31 de Agosto de 2023    75,10%</a:t>
            </a: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</a:pPr>
            <a:endParaRPr lang="pt-BR" sz="2000" b="1" dirty="0" smtClean="0">
              <a:solidFill>
                <a:schemeClr val="accent2"/>
              </a:solidFill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pt-BR" sz="1600" dirty="0" smtClean="0">
                <a:latin typeface="Book Antiqua" pitchFamily="18" charset="0"/>
              </a:rPr>
              <a:t>	</a:t>
            </a:r>
          </a:p>
        </p:txBody>
      </p:sp>
      <p:sp>
        <p:nvSpPr>
          <p:cNvPr id="7" name="Retângulo 6"/>
          <p:cNvSpPr/>
          <p:nvPr/>
        </p:nvSpPr>
        <p:spPr>
          <a:xfrm>
            <a:off x="2860250" y="6243986"/>
            <a:ext cx="61043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/>
              <a:t>Nota: Valores podem sofrer alterações, pois estamos realizando o </a:t>
            </a:r>
            <a:r>
              <a:rPr lang="pt-BR" sz="1200" smtClean="0"/>
              <a:t>fechamento SIM/AM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766863"/>
              </p:ext>
            </p:extLst>
          </p:nvPr>
        </p:nvGraphicFramePr>
        <p:xfrm>
          <a:off x="395536" y="1700808"/>
          <a:ext cx="8496944" cy="388843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827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9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605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DEMONSTRATIVO DAS RECEITAS E DESPESAS EMPENHADAS</a:t>
                      </a:r>
                      <a:r>
                        <a:rPr lang="pt-BR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 MDE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PERÍODO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393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RECURSOS DO FUNDEB RECEBIDOS NO EXERCÍCIO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15.886.668,04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79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FUNDEB – A SER APLICADO NA REMUNERAÇÃO DOS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PROFISSIONAIS DO MAGISTÉRIO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11.120.667,62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79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DESPESAS COM REMUNERAÇÃO DOS PROFISSIONAIS DO MAGISTÉRIO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11.165.215,29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393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75,10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2843808" y="6392089"/>
            <a:ext cx="67687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</a:t>
            </a:r>
            <a:endParaRPr lang="pt-BR" sz="1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611560" y="1124744"/>
            <a:ext cx="7975416" cy="438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METAS FISCAIS 2023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Lei de Responsabilidade Fiscal </a:t>
            </a: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</a:rPr>
              <a:t>–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LRF, foi inserida em nosso ordenamento jurídico para estabelecer, de modo geral, normas de finanças públicas voltadas para a responsabilização da gestão fiscal.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Trata-se de linhas esparsas de diversas regras para que o gestor público não comprometa a administração Pública,</a:t>
            </a: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no campo financeiro e orçamentário 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Dentre os mecanismos de controle fiscal inseridos na LRF, temos a figura da audiência pública de avaliação de metas fiscais.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16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PLANEJAMENTO</a:t>
            </a:r>
          </a:p>
          <a:p>
            <a:pPr algn="just" eaLnBrk="0" hangingPunct="0">
              <a:spcBef>
                <a:spcPct val="20000"/>
              </a:spcBef>
              <a:defRPr/>
            </a:pPr>
            <a:r>
              <a:rPr lang="pt-BR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É o grande princípio da Lei de Responsabilidade Fiscal. </a:t>
            </a:r>
            <a:r>
              <a:rPr lang="pt-PT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Lei 4.320/64, em seu Artigo 48, alínea b, define como necessário: MANTER, DURANTE O EXERCÍCIO, NA MEDIDA DO POSSÍVEL, O EQUILÍBRIO ENTRE A RECEITA ARRECADADA E A DESPESA REALIZADA, DE MODO A REDUZIR AO MÍNIMO EVENTUAIS INSUFICIÊNCIAS DE TESOURARIA.</a:t>
            </a:r>
            <a:endParaRPr lang="pt-BR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63848" y="586994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363272" cy="439283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sz="1800" b="1" dirty="0" smtClean="0">
              <a:latin typeface="Book Antiqua" pitchFamily="18" charset="0"/>
            </a:endParaRPr>
          </a:p>
          <a:p>
            <a:pPr algn="just">
              <a:buFont typeface="Arial" charset="0"/>
              <a:buNone/>
            </a:pPr>
            <a:r>
              <a:rPr lang="pt-BR" sz="1800" dirty="0" smtClean="0">
                <a:latin typeface="Book Antiqua" pitchFamily="18" charset="0"/>
              </a:rPr>
              <a:t> 	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O limite mínimo em despesas com educação é citado no Art. 212 da Constituição Federal:</a:t>
            </a:r>
          </a:p>
          <a:p>
            <a:pPr algn="just">
              <a:buFont typeface="Arial" charset="0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“A União aplicará, anualmente, nunca menos de dezoito, e os Estados, o Distrito Federal e os Municípios vinte e cinco por cento, no mínimo, da receita resultante de impostos, compreendida a proveniente de transferências, na manutenção e desenvolvimento do ensino”.</a:t>
            </a:r>
          </a:p>
          <a:p>
            <a:pPr algn="just">
              <a:buFont typeface="Arial" charset="0"/>
              <a:buNone/>
            </a:pPr>
            <a:endParaRPr lang="pt-BR" sz="1800" dirty="0" smtClean="0"/>
          </a:p>
          <a:p>
            <a:pPr algn="ctr">
              <a:buFont typeface="Arial" charset="0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Índice ajustado de Aplicação no Ensino</a:t>
            </a:r>
          </a:p>
          <a:p>
            <a:pPr algn="ctr">
              <a:buFont typeface="Arial" charset="0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(Mínimo de 25%)</a:t>
            </a:r>
          </a:p>
          <a:p>
            <a:pPr algn="ctr">
              <a:buFont typeface="Arial" charset="0"/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	 Até 31 de Agosto de 2023    </a:t>
            </a:r>
            <a:r>
              <a:rPr lang="pt-BR" sz="2800" b="1" dirty="0" smtClean="0">
                <a:latin typeface="Arial" charset="0"/>
              </a:rPr>
              <a:t>26,24%</a:t>
            </a:r>
          </a:p>
          <a:p>
            <a:pPr algn="ctr">
              <a:buFont typeface="Arial" charset="0"/>
              <a:buNone/>
            </a:pPr>
            <a:endParaRPr lang="pt-BR" sz="2800" b="1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771800" y="6333924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887997"/>
              </p:ext>
            </p:extLst>
          </p:nvPr>
        </p:nvGraphicFramePr>
        <p:xfrm>
          <a:off x="323528" y="1556792"/>
          <a:ext cx="8496944" cy="457143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184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LIQUIDADAS ATÉ O QUADRIMESTRE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31 DE AGOSTO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2023</a:t>
                      </a:r>
                      <a:endParaRPr lang="pt-B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853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BRUTA DE IMPOSTOS E TRANSFERÊNCIAS CONSTITUCIONAIS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LEGAIS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83.028.318,89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FUNDEB –  A SER APLICADO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20.757.079,72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(-) DEDUÇÕES CONSTITUCIONAIS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21.785.437,09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26,24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843808" y="6267152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</a:t>
            </a:r>
            <a:endParaRPr lang="pt-BR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99592" y="260648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SAÚDE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569325" cy="543401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sz="1800" dirty="0" smtClean="0">
              <a:solidFill>
                <a:srgbClr val="008000"/>
              </a:solidFill>
              <a:latin typeface="Book Antiqua" pitchFamily="18" charset="0"/>
            </a:endParaRPr>
          </a:p>
          <a:p>
            <a:pPr algn="ctr" eaLnBrk="1" hangingPunct="1">
              <a:buFontTx/>
              <a:buNone/>
            </a:pPr>
            <a:r>
              <a:rPr lang="pt-BR" sz="2000" dirty="0" smtClean="0">
                <a:latin typeface="Book Antiqua" pitchFamily="18" charset="0"/>
              </a:rPr>
              <a:t>	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O Art. 77, Inciso III, do ADCT da Constituição Federal, dispõe: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“Os recursos mínimos aplicados nas ações e serviços públicos de saúde serão equivalentes, no caso dos Municípios,  </a:t>
            </a:r>
          </a:p>
          <a:p>
            <a:pPr algn="ctr" eaLnBrk="1" hangingPunct="1">
              <a:buFontTx/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15%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(quinze por cento)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 produto arrecadação dos impostos a que se refere o Art. 156 e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dos recursos que tratam os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arts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 158 e 159, Inciso I, alínea. B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e parágrafo 3º.</a:t>
            </a:r>
          </a:p>
          <a:p>
            <a:pPr algn="just" eaLnBrk="1" hangingPunct="1">
              <a:buFontTx/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Índice ajustado de Aplicação na  SAÚDE</a:t>
            </a:r>
          </a:p>
          <a:p>
            <a:pPr algn="ctr">
              <a:buFont typeface="Arial" charset="0"/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 Até 31 de Agosto de 2023   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24,50</a:t>
            </a:r>
            <a:r>
              <a:rPr lang="pt-BR" sz="2800" b="1" dirty="0" smtClean="0">
                <a:latin typeface="Arial" charset="0"/>
              </a:rPr>
              <a:t>% </a:t>
            </a:r>
          </a:p>
          <a:p>
            <a:pPr algn="just" eaLnBrk="1" hangingPunct="1">
              <a:buFontTx/>
              <a:buNone/>
            </a:pPr>
            <a:endParaRPr lang="pt-BR" sz="18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800" dirty="0" smtClean="0">
              <a:latin typeface="Book Antiqua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843808" y="6286878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SAÚDE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593599"/>
              </p:ext>
            </p:extLst>
          </p:nvPr>
        </p:nvGraphicFramePr>
        <p:xfrm>
          <a:off x="323528" y="1124744"/>
          <a:ext cx="8496944" cy="482453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397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LIQUIDADAS ATÉ O QUADRIMESTRE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31 DE AGOSTO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2023</a:t>
                      </a:r>
                      <a:endParaRPr lang="pt-B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860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IMPOSTOS E TRANSFERÊNCIAS CONSTITUCIONAIS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LEGAIS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81.259.878,21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94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MÍNIMA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APLICAR – 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12.188.981,73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86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APÓS DEDUÇÕES DO SUS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19.909.975,39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948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APLICADO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MAIOR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7.720.993,66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948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24,50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1547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dirty="0"/>
          </a:p>
        </p:txBody>
      </p:sp>
      <p:pic>
        <p:nvPicPr>
          <p:cNvPr id="15363" name="Picture 2" descr="F:\LOGOS RESOLUÇÃO MENOR\BRASÃO CIRCUL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428625"/>
            <a:ext cx="1158875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92696"/>
            <a:ext cx="619283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55578" y="4293096"/>
            <a:ext cx="78305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9900"/>
                </a:solidFill>
              </a:rPr>
              <a:t>Obrigada a todos!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Para mais informações acessar o </a:t>
            </a:r>
            <a:r>
              <a:rPr lang="pt-BR" dirty="0"/>
              <a:t>link </a:t>
            </a:r>
            <a:r>
              <a:rPr lang="pt-BR" dirty="0" smtClean="0"/>
              <a:t>             </a:t>
            </a:r>
            <a:r>
              <a:rPr lang="pt-BR" dirty="0" smtClean="0">
                <a:hlinkClick r:id="rId4"/>
              </a:rPr>
              <a:t>http</a:t>
            </a:r>
            <a:r>
              <a:rPr lang="pt-BR" dirty="0">
                <a:hlinkClick r:id="rId4"/>
              </a:rPr>
              <a:t>://portal.jaguariaiva.pr.gov.br/transparencia</a:t>
            </a:r>
            <a:r>
              <a:rPr lang="pt-BR" dirty="0" smtClean="0">
                <a:hlinkClick r:id="rId4"/>
              </a:rPr>
              <a:t>/</a:t>
            </a:r>
            <a:r>
              <a:rPr lang="pt-BR" dirty="0" smtClean="0"/>
              <a:t>	</a:t>
            </a:r>
          </a:p>
          <a:p>
            <a:pPr algn="ctr"/>
            <a:endParaRPr lang="pt-BR" dirty="0"/>
          </a:p>
          <a:p>
            <a:pPr algn="ctr"/>
            <a:r>
              <a:rPr lang="pt-BR" sz="3600" dirty="0" smtClean="0">
                <a:solidFill>
                  <a:srgbClr val="009900"/>
                </a:solidFill>
              </a:rPr>
              <a:t>Portal da Transparência</a:t>
            </a:r>
            <a:endParaRPr lang="pt-BR" sz="36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00268" y="796649"/>
            <a:ext cx="7886700" cy="83162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RECEITA POR CATEGORIA ECONÔMICA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458275"/>
              </p:ext>
            </p:extLst>
          </p:nvPr>
        </p:nvGraphicFramePr>
        <p:xfrm>
          <a:off x="628651" y="1628800"/>
          <a:ext cx="7886699" cy="3848369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767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5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277">
                <a:tc>
                  <a:txBody>
                    <a:bodyPr/>
                    <a:lstStyle/>
                    <a:p>
                      <a:pPr algn="ctr" rtl="0" fontAlgn="ctr"/>
                      <a:endParaRPr lang="pt-BR" sz="16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ARRECADADA</a:t>
                      </a:r>
                    </a:p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</a:t>
                      </a:r>
                      <a:r>
                        <a:rPr lang="pt-BR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29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RECEITAS CORRENTES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156.008.634,00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126.890.939,93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81,33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125.950.020,00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101.270.844,29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80,40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113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9.695.000,00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7.365.711,82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75,97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20.363.614,00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18.254.383,82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89,64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DE CAPITAL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19.809.056,89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19.809.056,89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1277"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156.263.634,00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146.699.996,82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93,87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516216" y="6309320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92315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831626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RECEITA POR CATEGORIA ECONÔMICA</a:t>
            </a: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516216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666371"/>
              </p:ext>
            </p:extLst>
          </p:nvPr>
        </p:nvGraphicFramePr>
        <p:xfrm>
          <a:off x="611560" y="1020266"/>
          <a:ext cx="7886700" cy="533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tângulo 4"/>
          <p:cNvSpPr>
            <a:spLocks noChangeArrowheads="1"/>
          </p:cNvSpPr>
          <p:nvPr/>
        </p:nvSpPr>
        <p:spPr bwMode="auto">
          <a:xfrm>
            <a:off x="863588" y="404664"/>
            <a:ext cx="7416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RECEITAS TRIBUTÁRIAS</a:t>
            </a:r>
            <a:endParaRPr lang="pt-BR" sz="2400" b="1" dirty="0">
              <a:solidFill>
                <a:srgbClr val="0099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247023"/>
              </p:ext>
            </p:extLst>
          </p:nvPr>
        </p:nvGraphicFramePr>
        <p:xfrm>
          <a:off x="503547" y="1248572"/>
          <a:ext cx="8136905" cy="474731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447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6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ORÇADO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71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IPTU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5.000.000,00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5.161.940,23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103,24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711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8.201.620,00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6.955.253,41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84,80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71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IRRF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3.024.371,42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97,56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71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ITBI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1.798.603,74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128,47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5.529.170,00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3.946.651,47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71,37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2.157.700,00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1.147.152,16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53,16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RECEITAS TRIBUTÁRIAS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25.388.490,00</a:t>
                      </a: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22.033.972,43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86,78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263680" y="6378127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tributárias.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050317" y="693858"/>
            <a:ext cx="5043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</a:t>
            </a:r>
            <a:endParaRPr lang="pt-BR" sz="2400" b="1" dirty="0">
              <a:solidFill>
                <a:srgbClr val="009900"/>
              </a:solidFill>
            </a:endParaRPr>
          </a:p>
        </p:txBody>
      </p:sp>
      <p:sp>
        <p:nvSpPr>
          <p:cNvPr id="6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072215"/>
              </p:ext>
            </p:extLst>
          </p:nvPr>
        </p:nvGraphicFramePr>
        <p:xfrm>
          <a:off x="395536" y="1623764"/>
          <a:ext cx="8352928" cy="435989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539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827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FPM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FUNDO DE PARTICIPAÇÃO DOS MUNICÍPIOS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31.370.000,00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23.680.732,48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75,49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0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ITR – COTA-PARTE DO IMPOSTO SOBRE A PROPRIEDADE TERRITORIAL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RURAL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1.488.000,00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192.155,70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334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TRANSFERÊNCIA DE RECURSOS DO SISTEMA ÚNICO DE SAÚDE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5.017.600,00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3.810.475,82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75,94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RECURSOS DO FUNDO NACIONAL DO DESENV. DA EDUCAÇÃO – FNDE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2.007.300,00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1.574.264,05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78,42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012160" y="638132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</a:t>
            </a:r>
            <a:r>
              <a:rPr lang="pt-BR" sz="1100" dirty="0" err="1" smtClean="0"/>
              <a:t>transf</a:t>
            </a:r>
            <a:r>
              <a:rPr lang="pt-BR" sz="1100" dirty="0" smtClean="0"/>
              <a:t>. correntes</a:t>
            </a:r>
          </a:p>
        </p:txBody>
      </p:sp>
    </p:spTree>
    <p:extLst>
      <p:ext uri="{BB962C8B-B14F-4D97-AF65-F5344CB8AC3E}">
        <p14:creationId xmlns:p14="http://schemas.microsoft.com/office/powerpoint/2010/main" val="31454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49954" y="332656"/>
            <a:ext cx="5043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</a:t>
            </a:r>
            <a:endParaRPr lang="pt-BR" sz="2400" b="1" dirty="0">
              <a:solidFill>
                <a:srgbClr val="009900"/>
              </a:solidFill>
            </a:endParaRP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555201"/>
              </p:ext>
            </p:extLst>
          </p:nvPr>
        </p:nvGraphicFramePr>
        <p:xfrm>
          <a:off x="395536" y="836712"/>
          <a:ext cx="8352928" cy="555094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539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358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720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 – MPOSTO SOBRE CIRCULAÇÃO DE MERCADORIAS E SERVIÇOS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28.640.000,00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23.868.626,64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83,34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20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IPVA – IMPOSTO SOBRE PROPRIEDADE DE VEÍCULOS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AUTOMOTORES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5.238.540,61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119,05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184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IPI – IMPOSTO SOBRE PRODUTOS INDUSTRIALIZADOS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244.107,05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54,48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1848">
                <a:tc>
                  <a:txBody>
                    <a:bodyPr/>
                    <a:lstStyle/>
                    <a:p>
                      <a:pPr marL="0" marR="0" indent="0" algn="ju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DA COMPENSAÇÃO FINANCEIRA EXPLORAÇÃO DE REC. NATURAIS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486.793,76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44,25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6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DE CONVÊNIOS DA UNIÃO E DE SUAS ENTIDADES</a:t>
                      </a:r>
                    </a:p>
                    <a:p>
                      <a:pPr algn="l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917.002,74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012160" y="638132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</a:t>
            </a:r>
            <a:r>
              <a:rPr lang="pt-BR" sz="1100" dirty="0" err="1" smtClean="0"/>
              <a:t>transf</a:t>
            </a:r>
            <a:r>
              <a:rPr lang="pt-BR" sz="1100" dirty="0" smtClean="0"/>
              <a:t>. correntes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35172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9900"/>
                </a:solidFill>
              </a:rPr>
              <a:t>Comparativo Receita x Despesa</a:t>
            </a:r>
            <a:endParaRPr lang="pt-BR" sz="2800" b="1" dirty="0">
              <a:solidFill>
                <a:srgbClr val="0099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534619"/>
              </p:ext>
            </p:extLst>
          </p:nvPr>
        </p:nvGraphicFramePr>
        <p:xfrm>
          <a:off x="1691680" y="1104373"/>
          <a:ext cx="5832648" cy="166176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556">
                <a:tc>
                  <a:txBody>
                    <a:bodyPr/>
                    <a:lstStyle/>
                    <a:p>
                      <a:pPr algn="ctr" rtl="0" fontAlgn="ctr"/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PAGAS</a:t>
                      </a: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223"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dirty="0" smtClean="0"/>
                        <a:t>100.147.672,89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dirty="0" smtClean="0"/>
                        <a:t> 99.457.903,93</a:t>
                      </a:r>
                    </a:p>
                    <a:p>
                      <a:pPr marL="0" algn="r" defTabSz="685800" rtl="0" eaLnBrk="1" fontAlgn="b" latinLnBrk="0" hangingPunct="1"/>
                      <a:endParaRPr lang="pt-BR" sz="1400" dirty="0" smtClean="0"/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223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6858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dirty="0" smtClean="0"/>
                        <a:t>121.079.901,18</a:t>
                      </a:r>
                      <a:endParaRPr lang="pt-B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fontAlgn="b" latinLnBrk="0" hangingPunct="1"/>
                      <a:endParaRPr lang="pt-B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dirty="0" smtClean="0"/>
                        <a:t>107.260.423,05 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770304"/>
              </p:ext>
            </p:extLst>
          </p:nvPr>
        </p:nvGraphicFramePr>
        <p:xfrm>
          <a:off x="395536" y="2910311"/>
          <a:ext cx="8352928" cy="3433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156176" y="6305534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4442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081" y="325393"/>
            <a:ext cx="8496300" cy="1224434"/>
          </a:xfrm>
        </p:spPr>
        <p:txBody>
          <a:bodyPr>
            <a:normAutofit fontScale="25000" lnSpcReduction="20000"/>
          </a:bodyPr>
          <a:lstStyle/>
          <a:p>
            <a:pPr algn="ctr">
              <a:spcBef>
                <a:spcPct val="0"/>
              </a:spcBef>
              <a:buNone/>
            </a:pPr>
            <a:endParaRPr lang="pt-BR" sz="8800" b="1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sz="11200" b="1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DESPESAS COM PESSOAL</a:t>
            </a:r>
          </a:p>
          <a:p>
            <a:pPr algn="ctr">
              <a:spcBef>
                <a:spcPct val="0"/>
              </a:spcBef>
              <a:buNone/>
            </a:pPr>
            <a:r>
              <a:rPr lang="pt-BR" sz="8000" dirty="0" smtClean="0"/>
              <a:t>	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De acordo com o disposto no Art.18º  da Lei de Responsabilidade Fiscal:</a:t>
            </a:r>
          </a:p>
          <a:p>
            <a:pPr>
              <a:buFont typeface="Arial" charset="0"/>
              <a:buNone/>
            </a:pPr>
            <a:endParaRPr lang="pt-BR" sz="8000" dirty="0" smtClean="0"/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 algn="just">
              <a:buFont typeface="Arial" charset="0"/>
              <a:buNone/>
            </a:pPr>
            <a:r>
              <a:rPr lang="pt-BR" sz="1600" dirty="0" smtClean="0"/>
              <a:t>	</a:t>
            </a: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pt-BR" sz="1600" dirty="0" smtClean="0">
                <a:latin typeface="Book Antiqua" pitchFamily="18" charset="0"/>
              </a:rPr>
              <a:t>	</a:t>
            </a: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467544" y="1844824"/>
            <a:ext cx="820737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“Para os efeitos desta Lei Complementar, entende-se como despesa total com pessoal: o somatório dos gastos do ente da Federação com os ativos, os inativos e os pensionistas, relativos a mandatos eletivos, cargos, funções ou empregos, civis, militares e de membros de Poder, com quaisquer espécies remuneratórias, tais como vencimentos e vantagens, fixas e variáveis, subsídios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proventos </a:t>
            </a:r>
            <a:r>
              <a:rPr lang="pt-BR" dirty="0">
                <a:latin typeface="Arial" pitchFamily="34" charset="0"/>
                <a:cs typeface="Arial" pitchFamily="34" charset="0"/>
              </a:rPr>
              <a:t>da aposentadoria, reformas e pensões, inclusive adicionais, gratificações, horas extras e vantagens pessoais de qualquer natureza, bem como encargos sociais e contribuições recolhidas pelo ente às entidades de previdência”.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619672" y="4725144"/>
            <a:ext cx="5832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Limite Máximo     -    54%</a:t>
            </a:r>
          </a:p>
          <a:p>
            <a:pPr algn="ctr"/>
            <a:r>
              <a:rPr lang="pt-BR" b="1" dirty="0" smtClean="0"/>
              <a:t>Limite Prudencial - 51,30%</a:t>
            </a:r>
          </a:p>
          <a:p>
            <a:pPr algn="ctr"/>
            <a:r>
              <a:rPr lang="pt-BR" b="1" dirty="0" smtClean="0"/>
              <a:t>Até </a:t>
            </a:r>
            <a:r>
              <a:rPr lang="pt-BR" b="1" dirty="0" smtClean="0"/>
              <a:t>31 </a:t>
            </a:r>
            <a:r>
              <a:rPr lang="pt-BR" b="1" smtClean="0"/>
              <a:t>de </a:t>
            </a:r>
            <a:r>
              <a:rPr lang="pt-BR" b="1" smtClean="0"/>
              <a:t>Agosto</a:t>
            </a:r>
            <a:r>
              <a:rPr lang="pt-BR" b="1" smtClean="0"/>
              <a:t> </a:t>
            </a:r>
            <a:r>
              <a:rPr lang="pt-BR" b="1" dirty="0" smtClean="0"/>
              <a:t>de 2023     </a:t>
            </a:r>
            <a:r>
              <a:rPr lang="pt-BR" sz="2800" b="1" dirty="0" smtClean="0"/>
              <a:t>-  </a:t>
            </a:r>
            <a:r>
              <a:rPr lang="pt-BR" sz="2800" b="1" dirty="0" smtClean="0">
                <a:cs typeface="+mn-cs"/>
              </a:rPr>
              <a:t>47,25%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10447</TotalTime>
  <Words>1330</Words>
  <Application>Microsoft Office PowerPoint</Application>
  <PresentationFormat>Apresentação na tela (4:3)</PresentationFormat>
  <Paragraphs>506</Paragraphs>
  <Slides>24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Book Antiqua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     RECEITA POR CATEGORIA ECONÔMICA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DESPESA POR CATEGORIA ECONÔMICA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Bruna-Finanças</dc:creator>
  <cp:lastModifiedBy>Mirian Nacli</cp:lastModifiedBy>
  <cp:revision>1400</cp:revision>
  <cp:lastPrinted>2021-09-21T11:33:31Z</cp:lastPrinted>
  <dcterms:modified xsi:type="dcterms:W3CDTF">2023-09-26T11:41:40Z</dcterms:modified>
</cp:coreProperties>
</file>