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376" r:id="rId2"/>
    <p:sldId id="477" r:id="rId3"/>
    <p:sldId id="441" r:id="rId4"/>
    <p:sldId id="474" r:id="rId5"/>
    <p:sldId id="346" r:id="rId6"/>
    <p:sldId id="422" r:id="rId7"/>
    <p:sldId id="444" r:id="rId8"/>
    <p:sldId id="475" r:id="rId9"/>
    <p:sldId id="476" r:id="rId10"/>
    <p:sldId id="445" r:id="rId11"/>
    <p:sldId id="382" r:id="rId12"/>
    <p:sldId id="424" r:id="rId13"/>
    <p:sldId id="463" r:id="rId14"/>
    <p:sldId id="473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372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570"/>
  </p:normalViewPr>
  <p:slideViewPr>
    <p:cSldViewPr>
      <p:cViewPr varScale="1">
        <p:scale>
          <a:sx n="108" d="100"/>
          <a:sy n="108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ian.nacli\Desktop\PRESTA&#199;&#195;O%20DE%20CONTAS\GRAFICO%20-%20PRESTA&#199;&#195;O%20DE%20CONTAS%20-%201&#186;%20QUADRI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004\usuarios$\Mirian.Nacli\Desktop\PRESTA&#199;&#195;O%20DE%20CONTAS\GRAFICO%20-%20PRESTA&#199;&#195;O%20DE%20CONTAS%20-%201&#186;%20QUADRIMEST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004\usuarios$\Mirian.Nacli\Desktop\PRESTA&#199;&#195;O%20DE%20CONTAS\GRAFICO%20-%20PRESTA&#199;&#195;O%20DE%20CONTAS%20-%201&#186;%20QUADRIMEST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-%20PRESTA&#199;&#195;O%20DE%20CONTAS%20-%201&#186;%20QUADRIMEST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n.nacli\Desktop\PRESTA&#199;&#195;O%20DE%20CONTAS\GRAFICO%20LINH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Plan8!$B$1</c:f>
              <c:strCache>
                <c:ptCount val="1"/>
                <c:pt idx="0">
                  <c:v>ORÇADA </c:v>
                </c:pt>
              </c:strCache>
            </c:strRef>
          </c:tx>
          <c:invertIfNegative val="0"/>
          <c:cat>
            <c:strRef>
              <c:f>Plan8!$A$2:$A$4</c:f>
              <c:strCache>
                <c:ptCount val="3"/>
                <c:pt idx="0">
                  <c:v>PREFEITURA</c:v>
                </c:pt>
                <c:pt idx="1">
                  <c:v>SAMAE</c:v>
                </c:pt>
                <c:pt idx="2">
                  <c:v>IPAS</c:v>
                </c:pt>
              </c:strCache>
            </c:strRef>
          </c:cat>
          <c:val>
            <c:numRef>
              <c:f>Plan8!$B$2:$B$4</c:f>
              <c:numCache>
                <c:formatCode>#,##0.00</c:formatCode>
                <c:ptCount val="3"/>
                <c:pt idx="0">
                  <c:v>131819137</c:v>
                </c:pt>
                <c:pt idx="1">
                  <c:v>10700000</c:v>
                </c:pt>
                <c:pt idx="2">
                  <c:v>26004400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D-4025-9496-51145C57F6D6}"/>
            </c:ext>
          </c:extLst>
        </c:ser>
        <c:ser>
          <c:idx val="1"/>
          <c:order val="1"/>
          <c:tx>
            <c:strRef>
              <c:f>Plan8!$C$1</c:f>
              <c:strCache>
                <c:ptCount val="1"/>
                <c:pt idx="0">
                  <c:v>ARRECADADA ATÉ O PERÍODO</c:v>
                </c:pt>
              </c:strCache>
            </c:strRef>
          </c:tx>
          <c:invertIfNegative val="0"/>
          <c:cat>
            <c:strRef>
              <c:f>Plan8!$A$2:$A$4</c:f>
              <c:strCache>
                <c:ptCount val="3"/>
                <c:pt idx="0">
                  <c:v>PREFEITURA</c:v>
                </c:pt>
                <c:pt idx="1">
                  <c:v>SAMAE</c:v>
                </c:pt>
                <c:pt idx="2">
                  <c:v>IPAS</c:v>
                </c:pt>
              </c:strCache>
            </c:strRef>
          </c:cat>
          <c:val>
            <c:numRef>
              <c:f>Plan8!$C$2:$C$4</c:f>
              <c:numCache>
                <c:formatCode>#,##0.00</c:formatCode>
                <c:ptCount val="3"/>
                <c:pt idx="0">
                  <c:v>120337772.40000002</c:v>
                </c:pt>
                <c:pt idx="1">
                  <c:v>8098510.9500000002</c:v>
                </c:pt>
                <c:pt idx="2">
                  <c:v>16682661.83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D-4025-9496-51145C57F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67744"/>
        <c:axId val="183970432"/>
      </c:barChart>
      <c:catAx>
        <c:axId val="18396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970432"/>
        <c:crosses val="autoZero"/>
        <c:auto val="1"/>
        <c:lblAlgn val="ctr"/>
        <c:lblOffset val="100"/>
        <c:noMultiLvlLbl val="0"/>
      </c:catAx>
      <c:valAx>
        <c:axId val="1839704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3967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Planilha1!$B$1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Planilha1!$B$2</c:f>
              <c:numCache>
                <c:formatCode>#,##0.00</c:formatCode>
                <c:ptCount val="1"/>
                <c:pt idx="0">
                  <c:v>133460190.93000002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6-4FD1-AFBA-2DD4056B4ACD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Planilha1!$B$1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Planilha1!$B$3</c:f>
              <c:numCache>
                <c:formatCode>#,##0.00</c:formatCode>
                <c:ptCount val="1"/>
                <c:pt idx="0">
                  <c:v>129099860.97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6-4FD1-AFBA-2DD4056B4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495552"/>
        <c:axId val="169501440"/>
        <c:axId val="0"/>
      </c:bar3DChart>
      <c:catAx>
        <c:axId val="1694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501440"/>
        <c:crosses val="autoZero"/>
        <c:auto val="1"/>
        <c:lblAlgn val="ctr"/>
        <c:lblOffset val="100"/>
        <c:noMultiLvlLbl val="0"/>
      </c:catAx>
      <c:valAx>
        <c:axId val="1695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07456"/>
        <c:axId val="169529728"/>
      </c:barChart>
      <c:catAx>
        <c:axId val="1695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529728"/>
        <c:crosses val="autoZero"/>
        <c:auto val="1"/>
        <c:lblAlgn val="ctr"/>
        <c:lblOffset val="100"/>
        <c:noMultiLvlLbl val="0"/>
      </c:catAx>
      <c:valAx>
        <c:axId val="16952972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6950745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35744"/>
        <c:axId val="169353216"/>
      </c:barChart>
      <c:catAx>
        <c:axId val="1695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353216"/>
        <c:crosses val="autoZero"/>
        <c:auto val="1"/>
        <c:lblAlgn val="ctr"/>
        <c:lblOffset val="100"/>
        <c:noMultiLvlLbl val="0"/>
      </c:catAx>
      <c:valAx>
        <c:axId val="16935321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6953574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INICIAL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SECRETARIA DE GOVERNO </c:v>
                </c:pt>
                <c:pt idx="1">
                  <c:v>SEC.DE COMUNICAÇÃO SOCIAL </c:v>
                </c:pt>
                <c:pt idx="2">
                  <c:v>SEC. DE NEGOCIOS JURIDICOS </c:v>
                </c:pt>
                <c:pt idx="3">
                  <c:v>SEC. DE FINANÇAS E PLANEJ. </c:v>
                </c:pt>
                <c:pt idx="4">
                  <c:v>SEC. DE ADM E REC. HUMANOS </c:v>
                </c:pt>
                <c:pt idx="5">
                  <c:v>SEC. DESENV ECONOMICO E AGROP. </c:v>
                </c:pt>
                <c:pt idx="6">
                  <c:v>SEC TURISMO E MEIO AMBIENTE </c:v>
                </c:pt>
                <c:pt idx="7">
                  <c:v>SEC. HABITAÇÃO E DESENV SOCIAL </c:v>
                </c:pt>
                <c:pt idx="8">
                  <c:v>ENCARGOS GERAIS DO MUNICÍPIO </c:v>
                </c:pt>
                <c:pt idx="9">
                  <c:v>DEFESA CIVIL </c:v>
                </c:pt>
                <c:pt idx="10">
                  <c:v>RESERVA DE CONTINGÊNCIA </c:v>
                </c:pt>
              </c:strCache>
            </c:strRef>
          </c:cat>
          <c:val>
            <c:numRef>
              <c:f>Plan1!$B$2:$B$12</c:f>
              <c:numCache>
                <c:formatCode>#,##0.00</c:formatCode>
                <c:ptCount val="11"/>
                <c:pt idx="0">
                  <c:v>2507500</c:v>
                </c:pt>
                <c:pt idx="1">
                  <c:v>1293700</c:v>
                </c:pt>
                <c:pt idx="2">
                  <c:v>1838500</c:v>
                </c:pt>
                <c:pt idx="3">
                  <c:v>3323500</c:v>
                </c:pt>
                <c:pt idx="4">
                  <c:v>5913750</c:v>
                </c:pt>
                <c:pt idx="5">
                  <c:v>1556350</c:v>
                </c:pt>
                <c:pt idx="6">
                  <c:v>5363050</c:v>
                </c:pt>
                <c:pt idx="7">
                  <c:v>5136150</c:v>
                </c:pt>
                <c:pt idx="8">
                  <c:v>11376154</c:v>
                </c:pt>
                <c:pt idx="9">
                  <c:v>2042130</c:v>
                </c:pt>
                <c:pt idx="1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A-4584-8A30-A55B9F95042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EMPENHADA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SECRETARIA DE GOVERNO </c:v>
                </c:pt>
                <c:pt idx="1">
                  <c:v>SEC.DE COMUNICAÇÃO SOCIAL </c:v>
                </c:pt>
                <c:pt idx="2">
                  <c:v>SEC. DE NEGOCIOS JURIDICOS </c:v>
                </c:pt>
                <c:pt idx="3">
                  <c:v>SEC. DE FINANÇAS E PLANEJ. </c:v>
                </c:pt>
                <c:pt idx="4">
                  <c:v>SEC. DE ADM E REC. HUMANOS </c:v>
                </c:pt>
                <c:pt idx="5">
                  <c:v>SEC. DESENV ECONOMICO E AGROP. </c:v>
                </c:pt>
                <c:pt idx="6">
                  <c:v>SEC TURISMO E MEIO AMBIENTE </c:v>
                </c:pt>
                <c:pt idx="7">
                  <c:v>SEC. HABITAÇÃO E DESENV SOCIAL </c:v>
                </c:pt>
                <c:pt idx="8">
                  <c:v>ENCARGOS GERAIS DO MUNICÍPIO </c:v>
                </c:pt>
                <c:pt idx="9">
                  <c:v>DEFESA CIVIL </c:v>
                </c:pt>
                <c:pt idx="10">
                  <c:v>RESERVA DE CONTINGÊNCIA </c:v>
                </c:pt>
              </c:strCache>
            </c:strRef>
          </c:cat>
          <c:val>
            <c:numRef>
              <c:f>Plan1!$C$2:$C$12</c:f>
              <c:numCache>
                <c:formatCode>#,##0.00</c:formatCode>
                <c:ptCount val="11"/>
                <c:pt idx="0">
                  <c:v>1898587.54</c:v>
                </c:pt>
                <c:pt idx="1">
                  <c:v>1118048.33</c:v>
                </c:pt>
                <c:pt idx="2">
                  <c:v>1690747.98</c:v>
                </c:pt>
                <c:pt idx="3">
                  <c:v>3129703.2800000007</c:v>
                </c:pt>
                <c:pt idx="4">
                  <c:v>3927371.96</c:v>
                </c:pt>
                <c:pt idx="5">
                  <c:v>1641206.6700000004</c:v>
                </c:pt>
                <c:pt idx="6">
                  <c:v>3883836.23</c:v>
                </c:pt>
                <c:pt idx="7">
                  <c:v>4954353.91</c:v>
                </c:pt>
                <c:pt idx="8">
                  <c:v>12220070.43</c:v>
                </c:pt>
                <c:pt idx="9">
                  <c:v>1896079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A-4584-8A30-A55B9F950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91232"/>
        <c:axId val="169392768"/>
      </c:barChart>
      <c:catAx>
        <c:axId val="16939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392768"/>
        <c:crosses val="autoZero"/>
        <c:auto val="1"/>
        <c:lblAlgn val="ctr"/>
        <c:lblOffset val="100"/>
        <c:noMultiLvlLbl val="0"/>
      </c:catAx>
      <c:valAx>
        <c:axId val="1693927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93912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INICIAL</c:v>
          </c:tx>
          <c:invertIfNegative val="0"/>
          <c:cat>
            <c:strRef>
              <c:f>Plan6!$A$2:$A$4</c:f>
              <c:strCache>
                <c:ptCount val="3"/>
                <c:pt idx="0">
                  <c:v>SEC. DESENVOL. URBANO E LOGIST.</c:v>
                </c:pt>
                <c:pt idx="1">
                  <c:v>SEC. DE EDUCAÇÃO CULTURA E ESPORTES</c:v>
                </c:pt>
                <c:pt idx="2">
                  <c:v>SECRETARIA DE SAÚDE</c:v>
                </c:pt>
              </c:strCache>
            </c:strRef>
          </c:cat>
          <c:val>
            <c:numRef>
              <c:f>Plan6!$B$2:$B$4</c:f>
              <c:numCache>
                <c:formatCode>#,##0.00</c:formatCode>
                <c:ptCount val="3"/>
                <c:pt idx="0">
                  <c:v>20093000</c:v>
                </c:pt>
                <c:pt idx="1">
                  <c:v>39202089.5</c:v>
                </c:pt>
                <c:pt idx="2">
                  <c:v>22743263.5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7-4993-82C2-976A311DF793}"/>
            </c:ext>
          </c:extLst>
        </c:ser>
        <c:ser>
          <c:idx val="1"/>
          <c:order val="1"/>
          <c:tx>
            <c:v>EMPENHADA</c:v>
          </c:tx>
          <c:invertIfNegative val="0"/>
          <c:cat>
            <c:strRef>
              <c:f>Plan6!$A$2:$A$4</c:f>
              <c:strCache>
                <c:ptCount val="3"/>
                <c:pt idx="0">
                  <c:v>SEC. DESENVOL. URBANO E LOGIST.</c:v>
                </c:pt>
                <c:pt idx="1">
                  <c:v>SEC. DE EDUCAÇÃO CULTURA E ESPORTES</c:v>
                </c:pt>
                <c:pt idx="2">
                  <c:v>SECRETARIA DE SAÚDE</c:v>
                </c:pt>
              </c:strCache>
            </c:strRef>
          </c:cat>
          <c:val>
            <c:numRef>
              <c:f>Plan6!$C$2:$C$4</c:f>
              <c:numCache>
                <c:formatCode>#,##0.00</c:formatCode>
                <c:ptCount val="3"/>
                <c:pt idx="0">
                  <c:v>38314383.57</c:v>
                </c:pt>
                <c:pt idx="1">
                  <c:v>36172959.710000001</c:v>
                </c:pt>
                <c:pt idx="2">
                  <c:v>31896790.219999999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7-4993-82C2-976A311D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977920"/>
        <c:axId val="168979456"/>
      </c:barChart>
      <c:catAx>
        <c:axId val="1689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979456"/>
        <c:crosses val="autoZero"/>
        <c:auto val="1"/>
        <c:lblAlgn val="ctr"/>
        <c:lblOffset val="100"/>
        <c:noMultiLvlLbl val="0"/>
      </c:catAx>
      <c:valAx>
        <c:axId val="168979456"/>
        <c:scaling>
          <c:orientation val="minMax"/>
          <c:max val="4500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8977920"/>
        <c:crosses val="autoZero"/>
        <c:crossBetween val="between"/>
        <c:majorUnit val="500000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ORÇADA </c:v>
                </c:pt>
              </c:strCache>
            </c:strRef>
          </c:tx>
          <c:invertIfNegative val="0"/>
          <c:cat>
            <c:strRef>
              <c:f>Plan4!$A$2:$A$4</c:f>
              <c:strCache>
                <c:ptCount val="3"/>
                <c:pt idx="0">
                  <c:v>SAMAE</c:v>
                </c:pt>
                <c:pt idx="1">
                  <c:v>IPAS</c:v>
                </c:pt>
                <c:pt idx="2">
                  <c:v>LEGISLATIVO (repasse) </c:v>
                </c:pt>
              </c:strCache>
            </c:strRef>
          </c:cat>
          <c:val>
            <c:numRef>
              <c:f>Plan4!$B$2:$B$4</c:f>
              <c:numCache>
                <c:formatCode>#,##0.00</c:formatCode>
                <c:ptCount val="3"/>
                <c:pt idx="0">
                  <c:v>10700000</c:v>
                </c:pt>
                <c:pt idx="1">
                  <c:v>26004400</c:v>
                </c:pt>
                <c:pt idx="2">
                  <c:v>7700000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7-41F5-845D-76D890AF7598}"/>
            </c:ext>
          </c:extLst>
        </c:ser>
        <c:ser>
          <c:idx val="1"/>
          <c:order val="1"/>
          <c:tx>
            <c:strRef>
              <c:f>Plan4!$C$1</c:f>
              <c:strCache>
                <c:ptCount val="1"/>
                <c:pt idx="0">
                  <c:v>EMPENHADA </c:v>
                </c:pt>
              </c:strCache>
            </c:strRef>
          </c:tx>
          <c:invertIfNegative val="0"/>
          <c:cat>
            <c:strRef>
              <c:f>Plan4!$A$2:$A$4</c:f>
              <c:strCache>
                <c:ptCount val="3"/>
                <c:pt idx="0">
                  <c:v>SAMAE</c:v>
                </c:pt>
                <c:pt idx="1">
                  <c:v>IPAS</c:v>
                </c:pt>
                <c:pt idx="2">
                  <c:v>LEGISLATIVO (repasse) </c:v>
                </c:pt>
              </c:strCache>
            </c:strRef>
          </c:cat>
          <c:val>
            <c:numRef>
              <c:f>Plan4!$C$2:$C$4</c:f>
              <c:numCache>
                <c:formatCode>#,##0.00</c:formatCode>
                <c:ptCount val="3"/>
                <c:pt idx="0">
                  <c:v>8735066.5299999956</c:v>
                </c:pt>
                <c:pt idx="1">
                  <c:v>16682661.83</c:v>
                </c:pt>
                <c:pt idx="2">
                  <c:v>5133333.3599999994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7-41F5-845D-76D890AF7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83520"/>
        <c:axId val="169885056"/>
      </c:barChart>
      <c:catAx>
        <c:axId val="1698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885056"/>
        <c:crosses val="autoZero"/>
        <c:auto val="1"/>
        <c:lblAlgn val="ctr"/>
        <c:lblOffset val="100"/>
        <c:noMultiLvlLbl val="0"/>
      </c:catAx>
      <c:valAx>
        <c:axId val="1698850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9883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Pessoal</c:v>
                </c:pt>
              </c:strCache>
            </c:strRef>
          </c:tx>
          <c:cat>
            <c:numRef>
              <c:f>Plan4!$A$2:$A$13</c:f>
              <c:numCache>
                <c:formatCode>mmm\-yy</c:formatCode>
                <c:ptCount val="12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</c:numCache>
            </c:numRef>
          </c:cat>
          <c:val>
            <c:numRef>
              <c:f>Plan4!$B$2:$B$13</c:f>
              <c:numCache>
                <c:formatCode>_-"R$"* #,##0.00_-;\-"R$"* #,##0.00_-;_-"R$"* "-"??_-;_-@_-</c:formatCode>
                <c:ptCount val="12"/>
                <c:pt idx="0">
                  <c:v>5922822.8700000001</c:v>
                </c:pt>
                <c:pt idx="1">
                  <c:v>6189978.5100000007</c:v>
                </c:pt>
                <c:pt idx="2">
                  <c:v>6390861.71</c:v>
                </c:pt>
                <c:pt idx="3">
                  <c:v>9180164.1899999958</c:v>
                </c:pt>
                <c:pt idx="4">
                  <c:v>5827792.9000000004</c:v>
                </c:pt>
                <c:pt idx="5">
                  <c:v>6023521.1299999999</c:v>
                </c:pt>
                <c:pt idx="6">
                  <c:v>6359420.3400000008</c:v>
                </c:pt>
                <c:pt idx="7">
                  <c:v>6516907.5300000003</c:v>
                </c:pt>
                <c:pt idx="8">
                  <c:v>6625459.0500000007</c:v>
                </c:pt>
                <c:pt idx="9">
                  <c:v>6869836.4200000009</c:v>
                </c:pt>
                <c:pt idx="10">
                  <c:v>8959465.9000000004</c:v>
                </c:pt>
                <c:pt idx="11">
                  <c:v>6672150.3199999994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A9-4630-8D20-9B0C731C88A3}"/>
            </c:ext>
          </c:extLst>
        </c:ser>
        <c:ser>
          <c:idx val="1"/>
          <c:order val="1"/>
          <c:tx>
            <c:strRef>
              <c:f>Plan4!$C$1</c:f>
              <c:strCache>
                <c:ptCount val="1"/>
                <c:pt idx="0">
                  <c:v>RCL</c:v>
                </c:pt>
              </c:strCache>
            </c:strRef>
          </c:tx>
          <c:cat>
            <c:numRef>
              <c:f>Plan4!$A$2:$A$13</c:f>
              <c:numCache>
                <c:formatCode>mmm\-yy</c:formatCode>
                <c:ptCount val="12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</c:numCache>
            </c:numRef>
          </c:cat>
          <c:val>
            <c:numRef>
              <c:f>Plan4!$C$2:$C$13</c:f>
              <c:numCache>
                <c:formatCode>_-"R$"* #,##0.00_-;\-"R$"* #,##0.00_-;_-"R$"* "-"??_-;_-@_-</c:formatCode>
                <c:ptCount val="12"/>
                <c:pt idx="0">
                  <c:v>11517524.68</c:v>
                </c:pt>
                <c:pt idx="1">
                  <c:v>14862334.48</c:v>
                </c:pt>
                <c:pt idx="2">
                  <c:v>15364452.369999999</c:v>
                </c:pt>
                <c:pt idx="3">
                  <c:v>20673885.710000001</c:v>
                </c:pt>
                <c:pt idx="4">
                  <c:v>14890086.17</c:v>
                </c:pt>
                <c:pt idx="5">
                  <c:v>14541659</c:v>
                </c:pt>
                <c:pt idx="6">
                  <c:v>12966473.02</c:v>
                </c:pt>
                <c:pt idx="7">
                  <c:v>15631231.119999995</c:v>
                </c:pt>
                <c:pt idx="8">
                  <c:v>16013315.699999996</c:v>
                </c:pt>
                <c:pt idx="9">
                  <c:v>13608170.390000002</c:v>
                </c:pt>
                <c:pt idx="10">
                  <c:v>19843669.02</c:v>
                </c:pt>
                <c:pt idx="11">
                  <c:v>12843167.98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A9-4630-8D20-9B0C731C8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744"/>
        <c:axId val="182809728"/>
      </c:lineChart>
      <c:dateAx>
        <c:axId val="182799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2809728"/>
        <c:crosses val="autoZero"/>
        <c:auto val="1"/>
        <c:lblOffset val="100"/>
        <c:baseTimeUnit val="months"/>
      </c:dateAx>
      <c:valAx>
        <c:axId val="182809728"/>
        <c:scaling>
          <c:orientation val="minMax"/>
        </c:scaling>
        <c:delete val="0"/>
        <c:axPos val="l"/>
        <c:majorGridlines/>
        <c:numFmt formatCode="_-&quot;R$&quot;* #,##0.00_-;\-&quot;R$&quot;* #,##0.00_-;_-&quot;R$&quot;* &quot;-&quot;??_-;_-@_-" sourceLinked="1"/>
        <c:majorTickMark val="out"/>
        <c:minorTickMark val="none"/>
        <c:tickLblPos val="nextTo"/>
        <c:crossAx val="182799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B9EE5A-E966-4B6E-AC50-4A59BBA31BA5}" type="datetimeFigureOut">
              <a:rPr lang="pt-BR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6BF93A-3C24-4610-BF1E-0BAF2E5A53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7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90E8E6-4B26-466E-B399-018055E1B9A6}" type="datetimeFigureOut">
              <a:rPr lang="pt-BR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2" rIns="90982" bIns="4549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82" tIns="45492" rIns="90982" bIns="4549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60" cy="495857"/>
          </a:xfrm>
          <a:prstGeom prst="rect">
            <a:avLst/>
          </a:prstGeom>
        </p:spPr>
        <p:txBody>
          <a:bodyPr vert="horz" lIns="90982" tIns="45492" rIns="90982" bIns="4549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1B8C78-9335-43F9-9631-60EF99491E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9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7" tIns="45490" rIns="90977" bIns="4549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7412" name="Espaço Reservado para Número de Slide 3"/>
          <p:cNvSpPr txBox="1">
            <a:spLocks noGrp="1"/>
          </p:cNvSpPr>
          <p:nvPr/>
        </p:nvSpPr>
        <p:spPr bwMode="auto">
          <a:xfrm>
            <a:off x="3850443" y="9429198"/>
            <a:ext cx="2945660" cy="4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7" tIns="45490" rIns="90977" bIns="4549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C20BC-A8A6-4C77-8067-688E05FDF3D6}" type="slidenum">
              <a:rPr lang="pt-BR" sz="1200"/>
              <a:pPr algn="r" eaLnBrk="1" hangingPunct="1"/>
              <a:t>1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6997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230" indent="-2843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27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18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096" indent="-2274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006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6916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1827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6738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138FFE-550E-494C-9494-A735E3995378}" type="slidenum">
              <a:rPr lang="pt-BR" smtClean="0"/>
              <a:pPr eaLnBrk="1" hangingPunct="1"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906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040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B8C78-9335-43F9-9631-60EF99491E5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31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ED6B3-7F35-416E-901B-AF13AC667C18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9E851-CB7C-43D0-8EB6-B7DE039A992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60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169ED-B561-4435-8737-89C8E4D7FB11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F7918-60AB-4648-8FA9-630AE9150CA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4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00514-2F38-48B3-B210-0CEDF40B2698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2E747-7E07-4DAF-B3DE-5144355B5C2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4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2013-7417-41E7-9016-CD4A4FDF7D51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6A0-40FD-47B7-91D2-7CFAECC7A78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3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51F0-EB3E-4E1B-AC51-B9B0E791F444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7AD9A-B3D2-4C98-9D51-B9E7D13EEE4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2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BAF9C-9AB5-4953-B2A5-53F623C77869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F451-485C-4D02-ABFA-AF883DD8A5C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0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34AF2-950B-4BB2-8F0D-6B83C1F56CAB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A6643-A2E2-4638-9D7B-5535BD9252F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8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50CD-5804-492D-B07E-A48F1DF2C0D3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4752F-A2BA-4943-AAC9-DA7A635A3D4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5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F0087-0236-4631-A3CD-9B1F543343A5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6056-6AAB-464B-B378-1B336CF07CD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06B75-58EC-42C0-B568-B97A6808D03B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1865-2FD8-49F9-A108-FA59A51D4C2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6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729E3-A011-4E4B-AC17-F4611A8F920B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66E5-BF48-46BE-9027-769AA08D6F6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1169E6-3665-4FE3-A90E-2DDE7A368C6F}" type="datetimeFigureOut">
              <a:rPr lang="pt-BR" smtClean="0"/>
              <a:pPr>
                <a:defRPr/>
              </a:pPr>
              <a:t>20/09/2024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731F3A-5FD1-4AE7-9D71-8FB51EBDBF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6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ortal.jaguariaiva.pr.gov.br/transparenc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icture 4" descr="SEFIN"/>
          <p:cNvSpPr>
            <a:spLocks noChangeAspect="1" noChangeArrowheads="1"/>
          </p:cNvSpPr>
          <p:nvPr/>
        </p:nvSpPr>
        <p:spPr bwMode="auto">
          <a:xfrm>
            <a:off x="1115616" y="2204864"/>
            <a:ext cx="6985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600" y="3429000"/>
            <a:ext cx="7200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/>
                </a:solidFill>
                <a:latin typeface="+mn-lt"/>
              </a:rPr>
              <a:t>II QUADRIMESTRE DE 2024</a:t>
            </a:r>
          </a:p>
          <a:p>
            <a:pPr algn="ctr"/>
            <a:r>
              <a:rPr lang="pt-BR" sz="4400" b="1" dirty="0" smtClean="0">
                <a:solidFill>
                  <a:schemeClr val="accent5"/>
                </a:solidFill>
                <a:latin typeface="+mn-lt"/>
              </a:rPr>
              <a:t>MUNICÍPIO DE JAGUARIAÍVA</a:t>
            </a:r>
          </a:p>
          <a:p>
            <a:pPr algn="ctr"/>
            <a:endParaRPr lang="pt-BR" sz="2400" dirty="0">
              <a:solidFill>
                <a:srgbClr val="0066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32910"/>
              </p:ext>
            </p:extLst>
          </p:nvPr>
        </p:nvGraphicFramePr>
        <p:xfrm>
          <a:off x="323528" y="1484784"/>
          <a:ext cx="8496943" cy="536697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0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14"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ORÇADA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LIQUIDADA ATÉ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14">
                <a:tc>
                  <a:txBody>
                    <a:bodyPr/>
                    <a:lstStyle/>
                    <a:p>
                      <a:pPr algn="just" rtl="0" fontAlgn="ctr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153.032.729,00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121.668.440,87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79,50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2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116.438.329,00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101.905.461,21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87,52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10.590.000,00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8.735.066,53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82,48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26.004.400,00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11.027.913,13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42,40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80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DESPESAS DE CAPITAL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5.950.808,00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20.291.148,59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340,98</a:t>
                      </a:r>
                    </a:p>
                    <a:p>
                      <a:pPr algn="ctr" rtl="0" fontAlgn="ctr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24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5.950.808,00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20.291.148,59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340,98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REPASSE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LEGISLATIVO</a:t>
                      </a:r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5.133.333,36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66,67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RESERVA DE CONTINGÊNCIA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24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180410250"/>
                  </a:ext>
                </a:extLst>
              </a:tr>
              <a:tr h="23324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478951544"/>
                  </a:ext>
                </a:extLst>
              </a:tr>
              <a:tr h="23324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092279271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168.793.537,00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147.092.922,82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87,14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03648" y="4766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POR CATEGORIA ECONÔMICA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58838"/>
              </p:ext>
            </p:extLst>
          </p:nvPr>
        </p:nvGraphicFramePr>
        <p:xfrm>
          <a:off x="251519" y="1340768"/>
          <a:ext cx="8642656" cy="536448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2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SECRETARIAS MUNICIPAIS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INICIAL (a)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LIQUIDADA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(b/a)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DE GOVERNO - SEGOV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2.507.500,00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1.898.587,54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1.875.141,95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3 - SEC.DE </a:t>
                      </a:r>
                      <a:r>
                        <a:rPr lang="pt-BR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COMUNICAÇÃO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SOCIAL - SECOM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1.293.700,00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1.118.048,33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1.071.961,44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4 - SEC. DE NEGOCIOS JURIDICOS - SENJUR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1.838.500,00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1.690.747,98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1.686.658,13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5 - SEC.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FINANÇAS E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PLANEJ. - SEFIP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3.323.500,00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3.129.703,28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2.772.106,65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6 - SEC. </a:t>
                      </a:r>
                      <a:r>
                        <a:rPr lang="pt-BR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ADM E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REC. HUMANOS - SARH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5.913.750,00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3.927.371,96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3.830.109,29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2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8 - SEC. DESENV ECONOMICO E AGROP. - SEDEA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1.556.350,00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1.641.206,67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1.624.874,94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9 - SEC TURISMO E MEIO AMBIENTE - SMTMA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5.363.050,00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3.883.836,23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3.537.894,09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2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12 - SEC. HABITAÇÃO E DESENV SOCIAL – </a:t>
                      </a:r>
                      <a:r>
                        <a:rPr lang="pt-B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SHADS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5.136.150,00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4.954.353,91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4.509.921,36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13 - ENCARGOS </a:t>
                      </a:r>
                      <a:r>
                        <a:rPr lang="pt-BR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GERAIS DO 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11.376.154,00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12.220.070,43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12.213.369,45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– SEC. SEG. PUBLICA, TRANSITO E DEFESA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CIVIL - SEMSEP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2.042.130,00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1.896.079,00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1.866.243,99 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RESERVA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CONTINGÊNCIA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339752" y="4046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POR SECRETARIAS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3735"/>
              </p:ext>
            </p:extLst>
          </p:nvPr>
        </p:nvGraphicFramePr>
        <p:xfrm>
          <a:off x="1259632" y="2492896"/>
          <a:ext cx="64807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97449"/>
              </p:ext>
            </p:extLst>
          </p:nvPr>
        </p:nvGraphicFramePr>
        <p:xfrm>
          <a:off x="1331640" y="2492896"/>
          <a:ext cx="64807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34441"/>
              </p:ext>
            </p:extLst>
          </p:nvPr>
        </p:nvGraphicFramePr>
        <p:xfrm>
          <a:off x="251520" y="148478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123728" y="54868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POR SECRETARIA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3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52701"/>
              </p:ext>
            </p:extLst>
          </p:nvPr>
        </p:nvGraphicFramePr>
        <p:xfrm>
          <a:off x="251520" y="1268760"/>
          <a:ext cx="8712968" cy="24155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03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894">
                <a:tc>
                  <a:txBody>
                    <a:bodyPr/>
                    <a:lstStyle/>
                    <a:p>
                      <a:pPr algn="ctr" rtl="0" fontAlgn="ctr"/>
                      <a:endParaRPr lang="pt-BR" sz="1200" b="1" u="none" strike="noStrike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SECRETARIAS MUNICIPAIS</a:t>
                      </a:r>
                    </a:p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INICIAL (a)</a:t>
                      </a:r>
                      <a:endParaRPr lang="pt-BR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LIQUIDADA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(b/a)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94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7 - SEC. DESENVOL. URBANO E LOGIST. - SEDUL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20.093.000,00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38.314.383,57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30.894.712,97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190,68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42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10 - SEC.</a:t>
                      </a:r>
                      <a:r>
                        <a:rPr lang="pt-BR" sz="12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EDUCAÇÃO CULTURA  ESPORTE</a:t>
                      </a:r>
                      <a:r>
                        <a:rPr lang="pt-BR" sz="12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E LAZER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- SMECEL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39.202.089,50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36.172.959,71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33.057.752,59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92,27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94">
                <a:tc>
                  <a:txBody>
                    <a:bodyPr/>
                    <a:lstStyle/>
                    <a:p>
                      <a:pPr algn="l" rtl="0" fontAlgn="ctr"/>
                      <a:endParaRPr lang="pt-BR" sz="1200" u="none" strike="noStrike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11 - SECRETARIA </a:t>
                      </a:r>
                      <a:r>
                        <a:rPr lang="pt-BR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SAÚDE - SEMUS</a:t>
                      </a:r>
                    </a:p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22.743.263,50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31.896.790,22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30.482.861,62 3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140,25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40039"/>
              </p:ext>
            </p:extLst>
          </p:nvPr>
        </p:nvGraphicFramePr>
        <p:xfrm>
          <a:off x="179512" y="3645024"/>
          <a:ext cx="8784976" cy="310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95736" y="404664"/>
            <a:ext cx="5112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POR SECRETARIA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514681"/>
              </p:ext>
            </p:extLst>
          </p:nvPr>
        </p:nvGraphicFramePr>
        <p:xfrm>
          <a:off x="179512" y="1700808"/>
          <a:ext cx="8784977" cy="165618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6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ENTES</a:t>
                      </a:r>
                      <a:r>
                        <a:rPr lang="pt-BR" sz="1400" b="1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MUNICIPAIS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ORÇADA (a)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EMPENHADA (b)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LIQUIDADA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(b/a)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10.700.000,00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8.735.066,53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8.735.066,53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81,63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IPAS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26.004.400,00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16.682.661,83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16.682.661,83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64,15</a:t>
                      </a:r>
                      <a:endParaRPr lang="pt-B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LEGISLATIVO (repasse)</a:t>
                      </a:r>
                    </a:p>
                    <a:p>
                      <a:pPr algn="l" rtl="0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7.700.000,00</a:t>
                      </a:r>
                    </a:p>
                    <a:p>
                      <a:pPr algn="ctr" rtl="0" fontAlgn="b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5.133.333,36</a:t>
                      </a: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5.133.333,36</a:t>
                      </a:r>
                    </a:p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66,67</a:t>
                      </a:r>
                    </a:p>
                    <a:p>
                      <a:pPr algn="ctr" rtl="0" fontAlgn="b"/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57750"/>
              </p:ext>
            </p:extLst>
          </p:nvPr>
        </p:nvGraphicFramePr>
        <p:xfrm>
          <a:off x="251520" y="3501008"/>
          <a:ext cx="87129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339752" y="6206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5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4644008" y="1484784"/>
            <a:ext cx="4248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n-lt"/>
                <a:cs typeface="Arial" pitchFamily="34" charset="0"/>
              </a:rPr>
              <a:t>“Para os efeitos desta Lei Complementar, entende-se como despesa total com pessoal: o somatório dos gastos do ente da Federação com os ativos, os inativos e os pensionistas, relativos a mandatos eletivos, cargos, funções ou empregos, civis, militares e de membros de Poder, com quaisquer espécies remuneratórias, tais como vencimentos e vantagens, fixas e variáveis, subsídios</a:t>
            </a:r>
            <a:r>
              <a:rPr lang="pt-BR" sz="1200" dirty="0" smtClean="0">
                <a:latin typeface="+mn-lt"/>
                <a:cs typeface="Arial" pitchFamily="34" charset="0"/>
              </a:rPr>
              <a:t>, proventos </a:t>
            </a:r>
            <a:r>
              <a:rPr lang="pt-BR" sz="1200" dirty="0">
                <a:latin typeface="+mn-lt"/>
                <a:cs typeface="Arial" pitchFamily="34" charset="0"/>
              </a:rPr>
              <a:t>da aposentadoria, reformas e pensões, inclusive adicionais, gratificações, horas extras e vantagens pessoais de qualquer natureza, bem como encargos sociais e contribuições recolhidas pelo ente às entidades de previdência”.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0072" y="393305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/>
                </a:solidFill>
                <a:latin typeface="+mn-lt"/>
              </a:rPr>
              <a:t>Limite Máximo         54%</a:t>
            </a:r>
          </a:p>
          <a:p>
            <a:pPr algn="ctr"/>
            <a:r>
              <a:rPr lang="pt-BR" b="1" dirty="0" smtClean="0">
                <a:solidFill>
                  <a:schemeClr val="accent5"/>
                </a:solidFill>
                <a:latin typeface="+mn-lt"/>
              </a:rPr>
              <a:t>Limite Prudencial       51,30%</a:t>
            </a:r>
          </a:p>
          <a:p>
            <a:pPr algn="ctr"/>
            <a:endParaRPr lang="pt-BR" b="1" dirty="0" smtClean="0">
              <a:solidFill>
                <a:schemeClr val="accent5"/>
              </a:solidFill>
              <a:latin typeface="+mn-lt"/>
            </a:endParaRPr>
          </a:p>
          <a:p>
            <a:pPr algn="ctr"/>
            <a:r>
              <a:rPr lang="pt-BR" b="1" dirty="0" smtClean="0">
                <a:solidFill>
                  <a:schemeClr val="accent5"/>
                </a:solidFill>
                <a:latin typeface="+mn-lt"/>
              </a:rPr>
              <a:t>Até 31 de Agosto de 2024       </a:t>
            </a:r>
            <a:r>
              <a:rPr lang="pt-BR" b="1" dirty="0" smtClean="0">
                <a:solidFill>
                  <a:schemeClr val="accent5"/>
                </a:solidFill>
                <a:latin typeface="+mn-lt"/>
                <a:cs typeface="+mn-cs"/>
              </a:rPr>
              <a:t>42,87%</a:t>
            </a:r>
          </a:p>
        </p:txBody>
      </p:sp>
      <p:sp>
        <p:nvSpPr>
          <p:cNvPr id="13" name="Retângulo 6"/>
          <p:cNvSpPr>
            <a:spLocks noChangeArrowheads="1"/>
          </p:cNvSpPr>
          <p:nvPr/>
        </p:nvSpPr>
        <p:spPr bwMode="auto">
          <a:xfrm>
            <a:off x="395536" y="1196752"/>
            <a:ext cx="38164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9900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accent5"/>
                </a:solidFill>
                <a:latin typeface="+mn-lt"/>
              </a:rPr>
              <a:t>Comportamento da RCL X DESPESA COM PESSOAL</a:t>
            </a:r>
            <a:endParaRPr lang="pt-BR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623731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Anexo Não Consolidado</a:t>
            </a:r>
            <a:br>
              <a:rPr lang="pt-BR" sz="1100" dirty="0" smtClean="0">
                <a:latin typeface="+mn-lt"/>
              </a:rPr>
            </a:br>
            <a:r>
              <a:rPr lang="pt-BR" sz="1100" dirty="0" smtClean="0">
                <a:latin typeface="+mn-lt"/>
              </a:rPr>
              <a:t>Contabilidade em fase de fechamento.</a:t>
            </a:r>
            <a:endParaRPr lang="pt-BR" sz="1100" dirty="0">
              <a:latin typeface="+mn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587799"/>
              </p:ext>
            </p:extLst>
          </p:nvPr>
        </p:nvGraphicFramePr>
        <p:xfrm>
          <a:off x="107504" y="1916832"/>
          <a:ext cx="408639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95536" y="332656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COM PESSOAL</a:t>
            </a:r>
            <a:br>
              <a:rPr lang="pt-BR" sz="2800" b="1" dirty="0" smtClean="0">
                <a:solidFill>
                  <a:schemeClr val="bg1"/>
                </a:solidFill>
                <a:latin typeface="+mn-lt"/>
              </a:rPr>
            </a:br>
            <a:r>
              <a:rPr lang="pt-BR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De acordo com o disposto no Art.18º  da Lei de Responsabilidade Fiscal:</a:t>
            </a:r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97048"/>
              </p:ext>
            </p:extLst>
          </p:nvPr>
        </p:nvGraphicFramePr>
        <p:xfrm>
          <a:off x="179512" y="1484784"/>
          <a:ext cx="8784976" cy="51125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5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94"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PESSOAL ATIVO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85.738.413,96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PESSOAL INATIVO, PENSIONISTAS E OUTROS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12.797.582,00</a:t>
                      </a:r>
                    </a:p>
                    <a:p>
                      <a:pPr algn="ctr" rtl="0" fontAlgn="ctr"/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DESPESA TOTAL COM PESSOAL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98.535.995,96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RECEITA CORRENTE LÍQUIDA AJUSTADA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190.177.036,32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DE DESPESA TOTAL COM PESSOAL</a:t>
                      </a:r>
                    </a:p>
                    <a:p>
                      <a:pPr algn="just" rtl="0" fontAlgn="ctr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42,87%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LIMITE MÁXIMO (inciso I,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II, e III, art. 20 da LRF) – 54%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102.695.599,61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LIMITE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PRUDENCIAL (parágrafo único do art. 22 da LRF) – 51,30%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97.560.819,63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672">
                <a:tc>
                  <a:txBody>
                    <a:bodyPr/>
                    <a:lstStyle/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LIMITE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ALERTA 48,60%</a:t>
                      </a:r>
                    </a:p>
                    <a:p>
                      <a:pPr algn="just" rtl="0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92.426.039,65</a:t>
                      </a:r>
                    </a:p>
                    <a:p>
                      <a:pPr algn="ctr" rtl="0" fontAlgn="ctr"/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660232" y="659639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Anexo Não Consolidado</a:t>
            </a:r>
            <a:endParaRPr lang="pt-BR" sz="11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547664" y="40466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COM PESSOAL - acumulada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484784"/>
            <a:ext cx="4608512" cy="223224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endParaRPr lang="pt-BR" sz="1800" b="1" dirty="0" smtClean="0">
              <a:latin typeface="Book Antiqua" pitchFamily="18" charset="0"/>
            </a:endParaRPr>
          </a:p>
          <a:p>
            <a:pPr algn="ctr">
              <a:buFont typeface="Arial" charset="0"/>
              <a:buNone/>
            </a:pPr>
            <a:r>
              <a:rPr lang="pt-BR" sz="1700" dirty="0" smtClean="0">
                <a:cs typeface="Arial" pitchFamily="34" charset="0"/>
              </a:rPr>
              <a:t>De acordo com o disposto no Art.7º da Lei Federal 9424/96, o recurso do FUNDEB obrigatoriamente no mínimo 70% deve ser direcionado em despesas com o Magistério (Remuneração e Vantagens Fixas, 13º Salário, Férias, Licenças Especiais, etc. e Encargos Previdenciários Patronais dos Professores, Diretores, Inspetores, Orientadores, etc.), junto às Escolas Municipais do Ensino Fundamental.</a:t>
            </a:r>
          </a:p>
          <a:p>
            <a:pPr algn="just">
              <a:buFont typeface="Arial" charset="0"/>
              <a:buNone/>
            </a:pPr>
            <a:endParaRPr lang="pt-BR" sz="2000" dirty="0" smtClean="0"/>
          </a:p>
          <a:p>
            <a:pPr>
              <a:buFont typeface="Arial" charset="0"/>
              <a:buNone/>
            </a:pPr>
            <a:endParaRPr lang="pt-BR" sz="1600" dirty="0" smtClean="0">
              <a:latin typeface="Book Antiqu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6056" y="4005064"/>
            <a:ext cx="3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FUNDEB na remuneração do Magistério, gasto mínimo de 70%</a:t>
            </a:r>
          </a:p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	</a:t>
            </a:r>
          </a:p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 Até 31 de Agosto de 2024    65,44%	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01610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115616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COM MAGISTÉRIO - FUNDEB 70%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72827"/>
              </p:ext>
            </p:extLst>
          </p:nvPr>
        </p:nvGraphicFramePr>
        <p:xfrm>
          <a:off x="179512" y="1484785"/>
          <a:ext cx="8856984" cy="49685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11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DEMONSTRATIVO DAS RECEITAS E DESPESAS EMPENHADAS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 MDE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PERÍODO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24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DE RECURSOS DO FUNDEB RECEBIDOS NO EXERCÍCIO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18.346.380,20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07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MÍNIMO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70%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FUNDEB – A SER APLICADO NA REMUNERAÇÃO DOS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PROFISSIONAIS DO MAGISTÉRIO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12.842.466,14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07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DAS DESPESAS COM REMUNERAÇÃO DOS PROFISSIONAIS DO MAGISTÉRIO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11.415.776,08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224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PERCENTUAL APLICADO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65,44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516216" y="6427113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Contabilidade em fase de fechamento.</a:t>
            </a:r>
            <a:endParaRPr lang="pt-BR" sz="11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899592" y="5486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COM MAGISTÉRIO - FUNDEB 70%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1484784"/>
            <a:ext cx="4176464" cy="237626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pt-BR" sz="1800" b="1" dirty="0" smtClean="0">
              <a:latin typeface="Book Antiqua" pitchFamily="18" charset="0"/>
            </a:endParaRPr>
          </a:p>
          <a:p>
            <a:pPr algn="just">
              <a:buFont typeface="Arial" charset="0"/>
              <a:buNone/>
            </a:pPr>
            <a:r>
              <a:rPr lang="pt-BR" sz="1800" dirty="0" smtClean="0">
                <a:latin typeface="Book Antiqua" pitchFamily="18" charset="0"/>
              </a:rPr>
              <a:t> 	</a:t>
            </a:r>
            <a:r>
              <a:rPr lang="pt-BR" sz="1400" dirty="0" smtClean="0">
                <a:cs typeface="Arial" pitchFamily="34" charset="0"/>
              </a:rPr>
              <a:t>O limite mínimo em despesas com educação é citado no Art. 212 da Constituição Federal:</a:t>
            </a:r>
          </a:p>
          <a:p>
            <a:pPr algn="just">
              <a:buFont typeface="Arial" charset="0"/>
              <a:buNone/>
            </a:pPr>
            <a:r>
              <a:rPr lang="pt-BR" sz="1400" dirty="0" smtClean="0">
                <a:cs typeface="Arial" pitchFamily="34" charset="0"/>
              </a:rPr>
              <a:t>     “A União aplicará, anualmente, nunca menos de dezoito, e os Estados, o Distrito Federal e os Municípios vinte e cinco por cento, no mínimo, da receita resultante de impostos, compreendida a proveniente de transferências, na manutenção e desenvolvimento do ensino”.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7880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004048" y="393305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Índice ajustado de Aplicação no Ensino</a:t>
            </a:r>
          </a:p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Mínimo de 25%)</a:t>
            </a:r>
          </a:p>
          <a:p>
            <a:pPr algn="ctr">
              <a:buFont typeface="Arial" charset="0"/>
              <a:buNone/>
            </a:pPr>
            <a:endParaRPr lang="pt-BR" sz="2000" b="1" dirty="0" smtClean="0">
              <a:solidFill>
                <a:schemeClr val="accent1"/>
              </a:solidFill>
              <a:latin typeface="+mn-lt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Até 31 de Agosto de 2024    </a:t>
            </a:r>
            <a:r>
              <a:rPr lang="pt-BR" sz="2000" b="1" dirty="0" smtClean="0">
                <a:solidFill>
                  <a:schemeClr val="accent1"/>
                </a:solidFill>
                <a:latin typeface="+mn-lt"/>
              </a:rPr>
              <a:t>23,58%</a:t>
            </a:r>
          </a:p>
          <a:p>
            <a:endParaRPr lang="pt-BR" sz="2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763688" y="5486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COM EDUCAÇAO 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716016" y="764704"/>
            <a:ext cx="4211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pt-BR" sz="3600" b="1" dirty="0" smtClean="0">
                <a:solidFill>
                  <a:schemeClr val="accent5"/>
                </a:solidFill>
                <a:latin typeface="+mn-lt"/>
                <a:ea typeface="Arial" charset="0"/>
                <a:cs typeface="Arial" panose="020B0604020202020204" pitchFamily="34" charset="0"/>
              </a:rPr>
              <a:t>PLANEJAMENTO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endParaRPr lang="pt-BR" sz="2000" b="1" dirty="0" smtClean="0">
              <a:latin typeface="+mn-lt"/>
              <a:ea typeface="Arial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pt-BR" sz="2000" dirty="0" smtClean="0">
                <a:latin typeface="+mn-lt"/>
                <a:ea typeface="Arial" charset="0"/>
                <a:cs typeface="Arial" panose="020B0604020202020204" pitchFamily="34" charset="0"/>
              </a:rPr>
              <a:t>É o grande princípio da Lei de Responsabilidade Fiscal. </a:t>
            </a:r>
            <a:r>
              <a:rPr lang="pt-PT" sz="2000" dirty="0" smtClean="0">
                <a:latin typeface="+mn-lt"/>
                <a:ea typeface="Arial" charset="0"/>
                <a:cs typeface="Arial" panose="020B0604020202020204" pitchFamily="34" charset="0"/>
              </a:rPr>
              <a:t>A Lei 4.320/64, em seu Artigo 48, alínea b, define como necessário: MANTER, DURANTE O EXERCÍCIO, NA MEDIDA DO POSSÍVEL, O EQUILÍBRIO ENTRE A RECEITA ARRECADADA E A DESPESA REALIZADA, DE MODO A REDUZIR AO MÍNIMO EVENTUAIS INSUFICIÊNCIAS DE TESOURARIA.</a:t>
            </a:r>
            <a:endParaRPr lang="pt-BR" sz="2000" dirty="0" smtClean="0">
              <a:latin typeface="+mn-lt"/>
              <a:ea typeface="Arial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11012"/>
              </p:ext>
            </p:extLst>
          </p:nvPr>
        </p:nvGraphicFramePr>
        <p:xfrm>
          <a:off x="179512" y="1412776"/>
          <a:ext cx="8784976" cy="504055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65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46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DESPESAS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LIQUIDADAS ATÉ O QUADRIMESTRE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31 DE AGOSTO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2024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RECEITA BRUTA DE IMPOSTOS E TRANSFERÊNCIAS CONSTITUCIONAIS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LEGAIS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98.627.084,58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8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MÍNIMO 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25%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FUNDEB –  A SER APLICADO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24.656.771,14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8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VALOR APLICADO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(-) DEDUÇÕES CONSTITUCIONAIS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23.253.590,68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8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PERCENTUAL APLICADO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23,58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588224" y="642711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Contabilidade em fase de fechamento.</a:t>
            </a:r>
            <a:endParaRPr lang="pt-BR" sz="11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115616" y="5486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 COM EDUCAÇÃO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1484784"/>
            <a:ext cx="4464496" cy="33843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pt-BR" sz="1800" dirty="0" smtClean="0">
              <a:solidFill>
                <a:srgbClr val="008000"/>
              </a:solidFill>
              <a:latin typeface="Book Antiqua" pitchFamily="18" charset="0"/>
            </a:endParaRPr>
          </a:p>
          <a:p>
            <a:pPr algn="ctr" eaLnBrk="1" hangingPunct="1">
              <a:buFontTx/>
              <a:buNone/>
            </a:pPr>
            <a:r>
              <a:rPr lang="pt-BR" sz="1800" dirty="0" smtClean="0">
                <a:latin typeface="Book Antiqua" pitchFamily="18" charset="0"/>
              </a:rPr>
              <a:t>	</a:t>
            </a:r>
            <a:r>
              <a:rPr lang="pt-BR" sz="1700" dirty="0" smtClean="0">
                <a:cs typeface="Arial" pitchFamily="34" charset="0"/>
              </a:rPr>
              <a:t>O Art. 77, Inciso III, do ADCT da Constituição Federal, dispõe: </a:t>
            </a:r>
          </a:p>
          <a:p>
            <a:pPr algn="ctr" eaLnBrk="1" hangingPunct="1">
              <a:buFontTx/>
              <a:buNone/>
            </a:pPr>
            <a:r>
              <a:rPr lang="pt-BR" sz="1700" dirty="0" smtClean="0">
                <a:cs typeface="Arial" pitchFamily="34" charset="0"/>
              </a:rPr>
              <a:t>“Os recursos mínimos aplicados nas ações e serviços públicos de saúde serão equivalentes, no caso dos Municípios,  </a:t>
            </a:r>
          </a:p>
          <a:p>
            <a:pPr algn="ctr" eaLnBrk="1" hangingPunct="1">
              <a:buFontTx/>
              <a:buNone/>
            </a:pPr>
            <a:r>
              <a:rPr lang="pt-BR" sz="1700" b="1" dirty="0" smtClean="0">
                <a:cs typeface="Arial" pitchFamily="34" charset="0"/>
              </a:rPr>
              <a:t>15%</a:t>
            </a:r>
            <a:r>
              <a:rPr lang="pt-BR" sz="1700" dirty="0" smtClean="0">
                <a:cs typeface="Arial" pitchFamily="34" charset="0"/>
              </a:rPr>
              <a:t> (quinze por cento) </a:t>
            </a:r>
          </a:p>
          <a:p>
            <a:pPr algn="ctr" eaLnBrk="1" hangingPunct="1">
              <a:buFontTx/>
              <a:buNone/>
            </a:pPr>
            <a:r>
              <a:rPr lang="pt-BR" sz="1700" dirty="0" smtClean="0">
                <a:cs typeface="Arial" pitchFamily="34" charset="0"/>
              </a:rPr>
              <a:t>do produto arrecadação dos impostos a que se refere o Art. 156 e </a:t>
            </a:r>
          </a:p>
          <a:p>
            <a:pPr algn="ctr" eaLnBrk="1" hangingPunct="1">
              <a:buFontTx/>
              <a:buNone/>
            </a:pPr>
            <a:r>
              <a:rPr lang="pt-BR" sz="1700" dirty="0" smtClean="0">
                <a:cs typeface="Arial" pitchFamily="34" charset="0"/>
              </a:rPr>
              <a:t>dos recursos que tratam os </a:t>
            </a:r>
            <a:r>
              <a:rPr lang="pt-BR" sz="1700" dirty="0" err="1" smtClean="0">
                <a:cs typeface="Arial" pitchFamily="34" charset="0"/>
              </a:rPr>
              <a:t>arts</a:t>
            </a:r>
            <a:r>
              <a:rPr lang="pt-BR" sz="1700" dirty="0" smtClean="0">
                <a:cs typeface="Arial" pitchFamily="34" charset="0"/>
              </a:rPr>
              <a:t>. 158 e 159, Inciso I, alínea. B</a:t>
            </a:r>
          </a:p>
          <a:p>
            <a:pPr algn="ctr" eaLnBrk="1" hangingPunct="1">
              <a:buFontTx/>
              <a:buNone/>
            </a:pPr>
            <a:r>
              <a:rPr lang="pt-BR" sz="1700" dirty="0" smtClean="0">
                <a:cs typeface="Arial" pitchFamily="34" charset="0"/>
              </a:rPr>
              <a:t> e parágrafo 3º.</a:t>
            </a:r>
          </a:p>
          <a:p>
            <a:pPr algn="just" eaLnBrk="1" hangingPunct="1">
              <a:buFontTx/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endParaRPr lang="pt-BR" sz="1800" dirty="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pt-BR" sz="1800" dirty="0" smtClean="0">
              <a:latin typeface="Book Antiqu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60032" y="5085184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Índice ajustado de Aplicação na  SAÚDE</a:t>
            </a:r>
          </a:p>
          <a:p>
            <a:pPr algn="ctr">
              <a:buFont typeface="Arial" charset="0"/>
              <a:buNone/>
            </a:pPr>
            <a:endParaRPr lang="pt-BR" b="1" dirty="0" smtClean="0">
              <a:solidFill>
                <a:schemeClr val="accent5"/>
              </a:solidFill>
              <a:latin typeface="+mn-lt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pt-BR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Até 31 de Agosto de 2024    </a:t>
            </a:r>
          </a:p>
          <a:p>
            <a:pPr algn="ctr">
              <a:buFont typeface="Arial" charset="0"/>
              <a:buNone/>
            </a:pPr>
            <a:r>
              <a:rPr lang="pt-BR" sz="2400" b="1" dirty="0" smtClean="0">
                <a:solidFill>
                  <a:schemeClr val="accent5"/>
                </a:solidFill>
                <a:latin typeface="+mn-lt"/>
                <a:cs typeface="Arial" pitchFamily="34" charset="0"/>
              </a:rPr>
              <a:t>22,78</a:t>
            </a:r>
            <a:r>
              <a:rPr lang="pt-BR" sz="2400" b="1" dirty="0" smtClean="0">
                <a:solidFill>
                  <a:schemeClr val="accent5"/>
                </a:solidFill>
                <a:latin typeface="+mn-lt"/>
              </a:rPr>
              <a:t>%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3548"/>
            <a:ext cx="4144814" cy="55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475656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COM SAÚDE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69150"/>
              </p:ext>
            </p:extLst>
          </p:nvPr>
        </p:nvGraphicFramePr>
        <p:xfrm>
          <a:off x="107504" y="1412775"/>
          <a:ext cx="8928992" cy="504056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75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2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DESPESAS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LIQUIDADAS ATÉ O QUADRIMESTRE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31 DE AGOSTO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2024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406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RECEITA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 IMPOSTOS E TRANSFERÊNCIAS CONSTITUCIONAIS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LEGAIS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96.708.375,78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51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MÍNIMA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 APLICAR – 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14.506.256,36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40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VALOR APLICADO APÓS DEDUÇÕES DO SUS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22.033.635,75</a:t>
                      </a: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514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APLICADO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 MAIOR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7.527.379,38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514">
                <a:tc>
                  <a:txBody>
                    <a:bodyPr/>
                    <a:lstStyle/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PERCENTUAL APLICADO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22,78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660232" y="642711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Contabilidade em fase de fechamento.</a:t>
            </a:r>
            <a:endParaRPr lang="pt-BR" sz="11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115616" y="5486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DESPESAS COM SAÚDE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547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32040" y="155679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4400" b="1" dirty="0" smtClean="0">
                <a:solidFill>
                  <a:schemeClr val="accent5"/>
                </a:solidFill>
                <a:latin typeface="+mn-lt"/>
              </a:rPr>
              <a:t>Portal da Transparência</a:t>
            </a:r>
          </a:p>
          <a:p>
            <a:pPr algn="ctr"/>
            <a:endParaRPr lang="pt-BR" sz="4000" b="1" dirty="0" smtClean="0">
              <a:solidFill>
                <a:schemeClr val="accent5"/>
              </a:solidFill>
              <a:latin typeface="+mn-lt"/>
            </a:endParaRPr>
          </a:p>
          <a:p>
            <a:pPr algn="ctr"/>
            <a:endParaRPr lang="pt-BR" sz="4000" b="1" dirty="0" smtClean="0">
              <a:solidFill>
                <a:schemeClr val="accent5"/>
              </a:solidFill>
              <a:latin typeface="+mn-lt"/>
            </a:endParaRPr>
          </a:p>
          <a:p>
            <a:pPr algn="ctr"/>
            <a:endParaRPr lang="pt-BR" sz="4000" b="1" dirty="0" smtClean="0">
              <a:solidFill>
                <a:schemeClr val="accent5"/>
              </a:solidFill>
              <a:latin typeface="+mn-lt"/>
            </a:endParaRPr>
          </a:p>
          <a:p>
            <a:pPr algn="ctr"/>
            <a:r>
              <a:rPr lang="pt-BR" dirty="0" smtClean="0"/>
              <a:t>Para mais informações acessar o link              </a:t>
            </a:r>
            <a:r>
              <a:rPr lang="pt-BR" dirty="0" smtClean="0">
                <a:hlinkClick r:id="rId2"/>
              </a:rPr>
              <a:t>http://portal.jaguariaiva.pr.gov.br/transparencia/</a:t>
            </a:r>
            <a:endParaRPr lang="pt-BR" dirty="0" smtClean="0"/>
          </a:p>
          <a:p>
            <a:pPr algn="ctr"/>
            <a:endParaRPr lang="pt-BR" sz="40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40768"/>
            <a:ext cx="504964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691680" y="4766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+mn-lt"/>
              </a:rPr>
              <a:t>OBRIGADA A TODOS!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4355976" y="188640"/>
            <a:ext cx="4464496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Arial" charset="0"/>
                <a:cs typeface="Arial" panose="020B0604020202020204" pitchFamily="34" charset="0"/>
              </a:rPr>
              <a:t>METAS FISCAIS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b="1" dirty="0" smtClean="0">
              <a:latin typeface="+mn-lt"/>
              <a:ea typeface="Arial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+mn-lt"/>
              </a:rPr>
              <a:t>A Lei de Responsabilidade Fiscal (LRF) foi implementada para estabelecer normas que regem as finanças públicas, visando responsabilizar a gestão fiscal. Apresentando-se como um conjunto de regras dispersas, a LRF busca evitar comprometimentos prejudiciais à Administração Pública nas áreas financeira e orçamentária. Um dos mecanismos destacados é a realização de audiências públicas para avaliação de metas fiscais, promovendo transparência, participação cidadã e prestação de contas mais aberta e democrática. Assim, a LRF não apenas exige responsabilidade individual do gestor, mas também enfatiza a importância da transparência e participação social na condução das finanças públicas.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3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99907"/>
              </p:ext>
            </p:extLst>
          </p:nvPr>
        </p:nvGraphicFramePr>
        <p:xfrm>
          <a:off x="4572000" y="1484784"/>
          <a:ext cx="4464495" cy="52565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1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6091"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ORÇADA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ARRECADADA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O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PERÍODO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98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RECEITAS CORRENTES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131.819.137,00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120.337.772,40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91,29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SAMAE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8.098.510,95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75,69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1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IPAS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26.004.400,00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16.682.661,83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64,15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PREFEITURA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270.000,00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13.122.418,53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299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168.793.537,00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158.241.363,71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93,75</a:t>
                      </a:r>
                    </a:p>
                    <a:p>
                      <a:pPr marL="0" algn="ctr" defTabSz="685800" rtl="0" eaLnBrk="1" fontAlgn="b" latinLnBrk="0" hangingPunct="1"/>
                      <a:endParaRPr lang="pt-BR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27529"/>
              </p:ext>
            </p:extLst>
          </p:nvPr>
        </p:nvGraphicFramePr>
        <p:xfrm>
          <a:off x="179512" y="1484784"/>
          <a:ext cx="4248472" cy="523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87624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RECEITA POR CATEGORIA ECONÔMICA 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1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41251"/>
              </p:ext>
            </p:extLst>
          </p:nvPr>
        </p:nvGraphicFramePr>
        <p:xfrm>
          <a:off x="827584" y="1484784"/>
          <a:ext cx="7560840" cy="52565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IMPOSTOS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ORÇADO 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O PERÍODO 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(a)</a:t>
                      </a: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IPTU</a:t>
                      </a:r>
                    </a:p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6.161.200,00</a:t>
                      </a:r>
                    </a:p>
                    <a:p>
                      <a:pPr algn="just" rtl="0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5.514.207,73</a:t>
                      </a:r>
                    </a:p>
                    <a:p>
                      <a:pPr algn="ctr" rtl="0" fontAlgn="t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89,49</a:t>
                      </a:r>
                    </a:p>
                    <a:p>
                      <a:pPr algn="ctr" rtl="0" fontAlgn="t"/>
                      <a:endParaRPr lang="pt-B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399"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ISS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8.531.800,00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8.206.913,74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96,19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39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IRRF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4.397.400,00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4.005.486,86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91,08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39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ITBI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1.001.090,00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3.072.294,39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306,89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TAXAS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5.892.180,00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4.043.412,43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68,62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CONTRIBUIÇÕES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2.000.000,00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1.230.985,84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61,55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6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RECEITAS TRIBUTÁRIAS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27.983.670,00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26.073.300,99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93,17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043608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PRINCIPAIS RECEITAS TRIBUTÁRIAS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46416"/>
              </p:ext>
            </p:extLst>
          </p:nvPr>
        </p:nvGraphicFramePr>
        <p:xfrm>
          <a:off x="467544" y="1412776"/>
          <a:ext cx="8280921" cy="526111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4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IMPOSTOS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ORÇADA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O PERÍODO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(a)</a:t>
                      </a:r>
                      <a:endParaRPr lang="pt-BR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64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FPM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– FUNDO DE PARTICIPAÇÃO DOS MUNICÍPIOS</a:t>
                      </a:r>
                    </a:p>
                    <a:p>
                      <a:pPr algn="just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32.000.000,00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26.986.121,89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84,33</a:t>
                      </a:r>
                    </a:p>
                    <a:p>
                      <a:pPr algn="ctr" rtl="0" fontAlgn="t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98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ITR – COTA-PARTE DO IMPOSTO SOBRE A PROPRIEDADE TERRITORIAL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RURAL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2.000.000,00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133.566,81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6,67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3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TRANSFERÊNCIA DE RECURSOS DO SISTEMA ÚNICO DE SAÚDE</a:t>
                      </a:r>
                    </a:p>
                    <a:p>
                      <a:pPr algn="just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4.387.600,00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6.775.748,29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154,43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31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TRANSF.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RECURSOS DO FUNDO NACIONAL DO DESENV. DA EDUCAÇÃO – FNDE</a:t>
                      </a:r>
                    </a:p>
                    <a:p>
                      <a:pPr algn="just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2.144.500,00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1.675.547,09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78,13</a:t>
                      </a: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868144" y="659639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Principais receitas </a:t>
            </a:r>
            <a:r>
              <a:rPr lang="pt-BR" sz="1100" dirty="0" err="1" smtClean="0">
                <a:latin typeface="+mn-lt"/>
              </a:rPr>
              <a:t>transf</a:t>
            </a:r>
            <a:r>
              <a:rPr lang="pt-BR" sz="1100" dirty="0" smtClean="0">
                <a:latin typeface="+mn-lt"/>
              </a:rPr>
              <a:t>. correntes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619672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TRANSFERÊNCIAS CORRENTES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4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97433"/>
              </p:ext>
            </p:extLst>
          </p:nvPr>
        </p:nvGraphicFramePr>
        <p:xfrm>
          <a:off x="395536" y="1484782"/>
          <a:ext cx="8352928" cy="514530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1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IMPOSTOS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ORÇADA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ATÉ O PERÍODO (b)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(b) ]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(a)</a:t>
                      </a:r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9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ICMS – MPOSTO SOBRE CIRCULAÇÃO DE MERCADORIAS E SERVIÇOS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30.400.000,00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29.594.292,80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97,34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9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IPVA – IMPOSTO SOBRE PROPRIEDADE DE VEÍCULOS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AUTOMOTORES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4.000.000,00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5.497.939,27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137,45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59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IPI – IMPOSTO SOBRE PRODUTOS INDUSTRIALIZADOS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320.000,00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434.317,98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135,72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47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TRANSF. DA COMPENSAÇÃO FINANCEIRA EXPLORAÇÃO DE REC. NATURAIS</a:t>
                      </a:r>
                    </a:p>
                    <a:p>
                      <a:pPr algn="just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500.000,00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603.059,96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120,61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TRANSF. DE CONVÊNIOS DA UNIÃO E DE SUAS ENTIDADES</a:t>
                      </a:r>
                    </a:p>
                    <a:p>
                      <a:pPr algn="l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1.241.639,20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 rtl="0" fontAlgn="ctr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940152" y="659639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+mn-lt"/>
              </a:rPr>
              <a:t>Nota: Principais receitas </a:t>
            </a:r>
            <a:r>
              <a:rPr lang="pt-BR" sz="1100" dirty="0" err="1" smtClean="0">
                <a:latin typeface="+mn-lt"/>
              </a:rPr>
              <a:t>transf</a:t>
            </a:r>
            <a:r>
              <a:rPr lang="pt-BR" sz="1100" dirty="0" smtClean="0">
                <a:latin typeface="+mn-lt"/>
              </a:rPr>
              <a:t>. correntes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331640" y="404664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TRANSFERÊNCIAS CORRENTES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2265"/>
              </p:ext>
            </p:extLst>
          </p:nvPr>
        </p:nvGraphicFramePr>
        <p:xfrm>
          <a:off x="179512" y="1484784"/>
          <a:ext cx="469820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835696" y="332656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COMPARATIVO RECEITAS x DESPESA</a:t>
            </a:r>
          </a:p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2204864"/>
            <a:ext cx="3672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/>
                </a:solidFill>
                <a:latin typeface="+mn-lt"/>
              </a:rPr>
              <a:t>II Quadrimestre de 2024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Receitas 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R$ 133.460.190,93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Despesa Liquidada 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R$ 129.099.860,97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2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31640" y="40466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/>
                </a:solidFill>
                <a:latin typeface="+mn-lt"/>
              </a:rPr>
              <a:t>DESPESA PÚBLICA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95536" y="119675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n-lt"/>
              </a:rPr>
              <a:t>É um termo utilizado na área de finanças públicas para descrever os gastos realizados pelos entes governamentais, como governos municipais, estaduais e federais, bem como por outras entidades públicas. Esses gastos são destinados a atender às necessidades coletivas da sociedade e são autorizados por leis orçamentárias.</a:t>
            </a:r>
            <a:endParaRPr lang="pt-BR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11474</TotalTime>
  <Words>1347</Words>
  <Application>Microsoft Office PowerPoint</Application>
  <PresentationFormat>Apresentação na tela (4:3)</PresentationFormat>
  <Paragraphs>437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Bruna-Finanças</dc:creator>
  <cp:lastModifiedBy>Mirian Nacli</cp:lastModifiedBy>
  <cp:revision>1554</cp:revision>
  <cp:lastPrinted>2021-09-21T11:33:31Z</cp:lastPrinted>
  <dcterms:modified xsi:type="dcterms:W3CDTF">2024-09-20T20:08:45Z</dcterms:modified>
</cp:coreProperties>
</file>