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8"/>
  </p:notesMasterIdLst>
  <p:handoutMasterIdLst>
    <p:handoutMasterId r:id="rId29"/>
  </p:handoutMasterIdLst>
  <p:sldIdLst>
    <p:sldId id="376" r:id="rId2"/>
    <p:sldId id="441" r:id="rId3"/>
    <p:sldId id="474" r:id="rId4"/>
    <p:sldId id="440" r:id="rId5"/>
    <p:sldId id="346" r:id="rId6"/>
    <p:sldId id="422" r:id="rId7"/>
    <p:sldId id="444" r:id="rId8"/>
    <p:sldId id="459" r:id="rId9"/>
    <p:sldId id="462" r:id="rId10"/>
    <p:sldId id="472" r:id="rId11"/>
    <p:sldId id="449" r:id="rId12"/>
    <p:sldId id="450" r:id="rId13"/>
    <p:sldId id="465" r:id="rId14"/>
    <p:sldId id="445" r:id="rId15"/>
    <p:sldId id="382" r:id="rId16"/>
    <p:sldId id="424" r:id="rId17"/>
    <p:sldId id="463" r:id="rId18"/>
    <p:sldId id="464" r:id="rId19"/>
    <p:sldId id="473" r:id="rId20"/>
    <p:sldId id="451" r:id="rId21"/>
    <p:sldId id="452" r:id="rId22"/>
    <p:sldId id="453" r:id="rId23"/>
    <p:sldId id="454" r:id="rId24"/>
    <p:sldId id="455" r:id="rId25"/>
    <p:sldId id="456" r:id="rId26"/>
    <p:sldId id="372" r:id="rId27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457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Plan8!$B$1</c:f>
              <c:strCache>
                <c:ptCount val="1"/>
                <c:pt idx="0">
                  <c:v>ORÇADA </c:v>
                </c:pt>
              </c:strCache>
            </c:strRef>
          </c:tx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Plan8!$B$2:$B$4</c:f>
              <c:numCache>
                <c:formatCode>#,##0.00</c:formatCode>
                <c:ptCount val="3"/>
                <c:pt idx="0">
                  <c:v>101021468</c:v>
                </c:pt>
                <c:pt idx="1">
                  <c:v>8602378</c:v>
                </c:pt>
                <c:pt idx="2">
                  <c:v>17192000</c:v>
                </c:pt>
              </c:numCache>
            </c:numRef>
          </c:val>
        </c:ser>
        <c:ser>
          <c:idx val="1"/>
          <c:order val="1"/>
          <c:tx>
            <c:strRef>
              <c:f>Plan8!$C$1</c:f>
              <c:strCache>
                <c:ptCount val="1"/>
                <c:pt idx="0">
                  <c:v>ARRECADADA ATÉ O PERÍODO</c:v>
                </c:pt>
              </c:strCache>
            </c:strRef>
          </c:tx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Plan8!$C$2:$C$4</c:f>
              <c:numCache>
                <c:formatCode>#,##0.00</c:formatCode>
                <c:ptCount val="3"/>
                <c:pt idx="0">
                  <c:v>120466048.5</c:v>
                </c:pt>
                <c:pt idx="1">
                  <c:v>9357270.1500000004</c:v>
                </c:pt>
                <c:pt idx="2">
                  <c:v>17190964.73</c:v>
                </c:pt>
              </c:numCache>
            </c:numRef>
          </c:val>
        </c:ser>
        <c:axId val="108287104"/>
        <c:axId val="108288640"/>
      </c:barChart>
      <c:catAx>
        <c:axId val="108287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pt-BR"/>
          </a:p>
        </c:txPr>
        <c:crossAx val="108288640"/>
        <c:crosses val="autoZero"/>
        <c:auto val="1"/>
        <c:lblAlgn val="ctr"/>
        <c:lblOffset val="100"/>
      </c:catAx>
      <c:valAx>
        <c:axId val="10828864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aseline="0"/>
            </a:pPr>
            <a:endParaRPr lang="pt-BR"/>
          </a:p>
        </c:txPr>
        <c:crossAx val="1082871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aseline="0"/>
          </a:pPr>
          <a:endParaRPr lang="pt-B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600" baseline="0"/>
            </a:pPr>
            <a:r>
              <a:rPr lang="pt-BR" sz="1600" baseline="0"/>
              <a:t>RCL ACUMULADA - 12 MESES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Plan6!$A$4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Plan6!$B$4:$M$4</c:f>
              <c:numCache>
                <c:formatCode>_-* #,##0.00_-;\-* #,##0.00_-;_-* "-"??_-;_-@_-</c:formatCode>
                <c:ptCount val="12"/>
                <c:pt idx="0">
                  <c:v>9012559.5500000007</c:v>
                </c:pt>
                <c:pt idx="1">
                  <c:v>8587462.769999994</c:v>
                </c:pt>
                <c:pt idx="2">
                  <c:v>7805092.3300000001</c:v>
                </c:pt>
                <c:pt idx="3">
                  <c:v>6687702.6400000006</c:v>
                </c:pt>
                <c:pt idx="4">
                  <c:v>6476480.3199999994</c:v>
                </c:pt>
                <c:pt idx="5">
                  <c:v>9005462.2299999911</c:v>
                </c:pt>
                <c:pt idx="6">
                  <c:v>11402617.560000002</c:v>
                </c:pt>
                <c:pt idx="7">
                  <c:v>8348462</c:v>
                </c:pt>
                <c:pt idx="8">
                  <c:v>9201628.5899999943</c:v>
                </c:pt>
                <c:pt idx="9">
                  <c:v>8921727.1899999939</c:v>
                </c:pt>
                <c:pt idx="10">
                  <c:v>7836658.3900000006</c:v>
                </c:pt>
                <c:pt idx="11">
                  <c:v>10982055.41</c:v>
                </c:pt>
              </c:numCache>
            </c:numRef>
          </c:val>
        </c:ser>
        <c:ser>
          <c:idx val="1"/>
          <c:order val="1"/>
          <c:tx>
            <c:strRef>
              <c:f>Plan6!$A$5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Plan6!$B$5:$M$5</c:f>
              <c:numCache>
                <c:formatCode>_-* #,##0.00_-;\-* #,##0.00_-;_-* "-"??_-;_-@_-</c:formatCode>
                <c:ptCount val="12"/>
                <c:pt idx="0">
                  <c:v>9973558.8900000006</c:v>
                </c:pt>
                <c:pt idx="1">
                  <c:v>8983471.6899999939</c:v>
                </c:pt>
                <c:pt idx="2">
                  <c:v>8993507.8200000003</c:v>
                </c:pt>
                <c:pt idx="3">
                  <c:v>8078569.9400000004</c:v>
                </c:pt>
                <c:pt idx="4">
                  <c:v>8213434.0500000007</c:v>
                </c:pt>
                <c:pt idx="5">
                  <c:v>10166091.33</c:v>
                </c:pt>
                <c:pt idx="6">
                  <c:v>12302351.609999994</c:v>
                </c:pt>
                <c:pt idx="7">
                  <c:v>9461777.6399999931</c:v>
                </c:pt>
                <c:pt idx="8">
                  <c:v>9736893.4299999941</c:v>
                </c:pt>
                <c:pt idx="9">
                  <c:v>11003733.49</c:v>
                </c:pt>
                <c:pt idx="10">
                  <c:v>10043374.380000006</c:v>
                </c:pt>
                <c:pt idx="11">
                  <c:v>13510937.48</c:v>
                </c:pt>
              </c:numCache>
            </c:numRef>
          </c:val>
        </c:ser>
        <c:marker val="1"/>
        <c:axId val="108858752"/>
        <c:axId val="108864640"/>
      </c:lineChart>
      <c:catAx>
        <c:axId val="1088587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108864640"/>
        <c:crosses val="autoZero"/>
        <c:auto val="1"/>
        <c:lblAlgn val="ctr"/>
        <c:lblOffset val="100"/>
      </c:catAx>
      <c:valAx>
        <c:axId val="108864640"/>
        <c:scaling>
          <c:orientation val="minMax"/>
          <c:min val="6000000"/>
        </c:scaling>
        <c:axPos val="l"/>
        <c:majorGridlines/>
        <c:numFmt formatCode="_-* #,##0.00_-;\-* #,##0.00_-;_-* &quot;-&quot;??_-;_-@_-" sourceLinked="1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pt-BR"/>
          </a:p>
        </c:txPr>
        <c:crossAx val="108858752"/>
        <c:crosses val="autoZero"/>
        <c:crossBetween val="between"/>
      </c:valAx>
    </c:plotArea>
    <c:legend>
      <c:legendPos val="r"/>
      <c:txPr>
        <a:bodyPr/>
        <a:lstStyle/>
        <a:p>
          <a:pPr>
            <a:defRPr sz="1200" baseline="0"/>
          </a:pPr>
          <a:endParaRPr lang="pt-B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lineChart>
        <c:grouping val="standard"/>
        <c:ser>
          <c:idx val="0"/>
          <c:order val="0"/>
          <c:tx>
            <c:strRef>
              <c:f>Plan7!$B$1</c:f>
              <c:strCache>
                <c:ptCount val="1"/>
                <c:pt idx="0">
                  <c:v>RCL ACUMULADA 3º QUADRIMESTRE </c:v>
                </c:pt>
              </c:strCache>
            </c:strRef>
          </c:tx>
          <c:cat>
            <c:numRef>
              <c:f>Plan7!$A$2:$A$4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Plan7!$B$2:$B$4</c:f>
              <c:numCache>
                <c:formatCode>#,##0.00</c:formatCode>
                <c:ptCount val="3"/>
                <c:pt idx="0">
                  <c:v>99263749.109999999</c:v>
                </c:pt>
                <c:pt idx="1">
                  <c:v>104267908.98</c:v>
                </c:pt>
                <c:pt idx="2">
                  <c:v>120467701.75</c:v>
                </c:pt>
              </c:numCache>
            </c:numRef>
          </c:val>
        </c:ser>
        <c:marker val="1"/>
        <c:axId val="109413888"/>
        <c:axId val="109415424"/>
      </c:lineChart>
      <c:catAx>
        <c:axId val="109413888"/>
        <c:scaling>
          <c:orientation val="minMax"/>
        </c:scaling>
        <c:axPos val="b"/>
        <c:numFmt formatCode="General" sourceLinked="1"/>
        <c:tickLblPos val="nextTo"/>
        <c:crossAx val="109415424"/>
        <c:crosses val="autoZero"/>
        <c:auto val="1"/>
        <c:lblAlgn val="ctr"/>
        <c:lblOffset val="100"/>
      </c:catAx>
      <c:valAx>
        <c:axId val="109415424"/>
        <c:scaling>
          <c:orientation val="minMax"/>
          <c:max val="140000000"/>
          <c:min val="80000000"/>
        </c:scaling>
        <c:axPos val="l"/>
        <c:majorGridlines/>
        <c:numFmt formatCode="#,##0.00" sourceLinked="1"/>
        <c:tickLblPos val="nextTo"/>
        <c:crossAx val="10941388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200" baseline="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Plan4!$B$1</c:f>
              <c:strCache>
                <c:ptCount val="1"/>
                <c:pt idx="0">
                  <c:v>Pessoal</c:v>
                </c:pt>
              </c:strCache>
            </c:strRef>
          </c:tx>
          <c:cat>
            <c:numRef>
              <c:f>Plan4!$A$2:$A$13</c:f>
              <c:numCache>
                <c:formatCode>mmm/yy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Plan4!$B$2:$B$13</c:f>
              <c:numCache>
                <c:formatCode>_-"R$"* #,##0.00_-;\-"R$"* #,##0.00_-;_-"R$"* "-"??_-;_-@_-</c:formatCode>
                <c:ptCount val="12"/>
                <c:pt idx="0">
                  <c:v>3555042.04</c:v>
                </c:pt>
                <c:pt idx="1">
                  <c:v>3908846.7600000002</c:v>
                </c:pt>
                <c:pt idx="2">
                  <c:v>3847567</c:v>
                </c:pt>
                <c:pt idx="3">
                  <c:v>3873502.8099999987</c:v>
                </c:pt>
                <c:pt idx="4">
                  <c:v>3910640.55</c:v>
                </c:pt>
                <c:pt idx="5">
                  <c:v>4087771.77</c:v>
                </c:pt>
                <c:pt idx="6">
                  <c:v>5468716.3199999994</c:v>
                </c:pt>
                <c:pt idx="7">
                  <c:v>3895653.27</c:v>
                </c:pt>
                <c:pt idx="8">
                  <c:v>3910818.1</c:v>
                </c:pt>
                <c:pt idx="9">
                  <c:v>3526944.11</c:v>
                </c:pt>
                <c:pt idx="10">
                  <c:v>4168148.77</c:v>
                </c:pt>
                <c:pt idx="11">
                  <c:v>5309226.78</c:v>
                </c:pt>
              </c:numCache>
            </c:numRef>
          </c:val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RCL</c:v>
                </c:pt>
              </c:strCache>
            </c:strRef>
          </c:tx>
          <c:cat>
            <c:numRef>
              <c:f>Plan4!$A$2:$A$13</c:f>
              <c:numCache>
                <c:formatCode>mmm/yy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Plan4!$C$2:$C$13</c:f>
              <c:numCache>
                <c:formatCode>_-"R$"* #,##0.00_-;\-"R$"* #,##0.00_-;_-"R$"* "-"??_-;_-@_-</c:formatCode>
                <c:ptCount val="12"/>
                <c:pt idx="0">
                  <c:v>9973558.8900000006</c:v>
                </c:pt>
                <c:pt idx="1">
                  <c:v>8983471.6899999939</c:v>
                </c:pt>
                <c:pt idx="2">
                  <c:v>8993507.8200000003</c:v>
                </c:pt>
                <c:pt idx="3">
                  <c:v>8078569.9400000004</c:v>
                </c:pt>
                <c:pt idx="4">
                  <c:v>8213434.0500000007</c:v>
                </c:pt>
                <c:pt idx="5">
                  <c:v>10166091.33</c:v>
                </c:pt>
                <c:pt idx="6">
                  <c:v>12302351.609999994</c:v>
                </c:pt>
                <c:pt idx="7">
                  <c:v>9461777.6399999931</c:v>
                </c:pt>
                <c:pt idx="8">
                  <c:v>9736893.4299999941</c:v>
                </c:pt>
                <c:pt idx="9">
                  <c:v>11003733.49</c:v>
                </c:pt>
                <c:pt idx="10">
                  <c:v>10043374.380000006</c:v>
                </c:pt>
                <c:pt idx="11">
                  <c:v>13510937.48</c:v>
                </c:pt>
              </c:numCache>
            </c:numRef>
          </c:val>
        </c:ser>
        <c:marker val="1"/>
        <c:axId val="109428096"/>
        <c:axId val="109454464"/>
      </c:lineChart>
      <c:dateAx>
        <c:axId val="109428096"/>
        <c:scaling>
          <c:orientation val="minMax"/>
        </c:scaling>
        <c:axPos val="b"/>
        <c:numFmt formatCode="mmm/yy" sourceLinked="1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109454464"/>
        <c:crosses val="autoZero"/>
        <c:auto val="1"/>
        <c:lblOffset val="100"/>
      </c:dateAx>
      <c:valAx>
        <c:axId val="109454464"/>
        <c:scaling>
          <c:orientation val="minMax"/>
        </c:scaling>
        <c:axPos val="l"/>
        <c:majorGridlines/>
        <c:numFmt formatCode="_-&quot;R$&quot;* #,##0.00_-;\-&quot;R$&quot;* #,##0.00_-;_-&quot;R$&quot;* &quot;-&quot;??_-;_-@_-" sourceLinked="1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10942809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 baseline="0"/>
          </a:pPr>
          <a:endParaRPr lang="pt-B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7"/>
  <c:chart>
    <c:plotArea>
      <c:layout/>
      <c:barChart>
        <c:barDir val="col"/>
        <c:grouping val="stacked"/>
        <c:overlap val="100"/>
        <c:axId val="109456384"/>
        <c:axId val="109481984"/>
      </c:barChart>
      <c:catAx>
        <c:axId val="109456384"/>
        <c:scaling>
          <c:orientation val="minMax"/>
        </c:scaling>
        <c:axPos val="b"/>
        <c:numFmt formatCode="General" sourceLinked="0"/>
        <c:tickLblPos val="nextTo"/>
        <c:crossAx val="109481984"/>
        <c:crosses val="autoZero"/>
        <c:auto val="1"/>
        <c:lblAlgn val="ctr"/>
        <c:lblOffset val="100"/>
      </c:catAx>
      <c:valAx>
        <c:axId val="109481984"/>
        <c:scaling>
          <c:orientation val="minMax"/>
        </c:scaling>
        <c:axPos val="l"/>
        <c:numFmt formatCode="#,##0.00" sourceLinked="1"/>
        <c:tickLblPos val="nextTo"/>
        <c:crossAx val="109456384"/>
        <c:crosses val="autoZero"/>
        <c:crossBetween val="between"/>
      </c:valAx>
    </c:plotArea>
    <c:plotVisOnly val="1"/>
    <c:dispBlanksAs val="gap"/>
  </c:chart>
  <c:spPr>
    <a:noFill/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7"/>
  <c:chart>
    <c:plotArea>
      <c:layout/>
      <c:barChart>
        <c:barDir val="col"/>
        <c:grouping val="stacked"/>
        <c:overlap val="100"/>
        <c:axId val="109496192"/>
        <c:axId val="109497728"/>
      </c:barChart>
      <c:catAx>
        <c:axId val="109496192"/>
        <c:scaling>
          <c:orientation val="minMax"/>
        </c:scaling>
        <c:axPos val="b"/>
        <c:numFmt formatCode="General" sourceLinked="0"/>
        <c:tickLblPos val="nextTo"/>
        <c:crossAx val="109497728"/>
        <c:crosses val="autoZero"/>
        <c:auto val="1"/>
        <c:lblAlgn val="ctr"/>
        <c:lblOffset val="100"/>
      </c:catAx>
      <c:valAx>
        <c:axId val="109497728"/>
        <c:scaling>
          <c:orientation val="minMax"/>
        </c:scaling>
        <c:axPos val="l"/>
        <c:numFmt formatCode="#,##0.00" sourceLinked="1"/>
        <c:tickLblPos val="nextTo"/>
        <c:crossAx val="109496192"/>
        <c:crosses val="autoZero"/>
        <c:crossBetween val="between"/>
      </c:valAx>
    </c:plotArea>
    <c:plotVisOnly val="1"/>
    <c:dispBlanksAs val="gap"/>
  </c:chart>
  <c:spPr>
    <a:noFill/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v>INICIAL</c:v>
          </c:tx>
          <c:cat>
            <c:strRef>
              <c:f>Plan1!$A$2:$A$14</c:f>
              <c:strCache>
                <c:ptCount val="13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SEC. DE AGROP E MEIO AMBIENTE </c:v>
                </c:pt>
                <c:pt idx="7">
                  <c:v>SECRETARIA DESENV. SOCIAL </c:v>
                </c:pt>
                <c:pt idx="8">
                  <c:v>SEC. DE IND. COMÉRCIO E TURISMO </c:v>
                </c:pt>
                <c:pt idx="9">
                  <c:v>ENCARGOS GERAIS DO MUNICÍPIO </c:v>
                </c:pt>
                <c:pt idx="10">
                  <c:v>DEFESA CIVIL </c:v>
                </c:pt>
                <c:pt idx="11">
                  <c:v>RESERVA DE CONTINGÊNCIA </c:v>
                </c:pt>
                <c:pt idx="12">
                  <c:v>LEGISLATIVO </c:v>
                </c:pt>
              </c:strCache>
            </c:strRef>
          </c:cat>
          <c:val>
            <c:numRef>
              <c:f>Plan1!$B$2:$B$14</c:f>
              <c:numCache>
                <c:formatCode>#,##0.00</c:formatCode>
                <c:ptCount val="13"/>
                <c:pt idx="0">
                  <c:v>2132200</c:v>
                </c:pt>
                <c:pt idx="1">
                  <c:v>1251400</c:v>
                </c:pt>
                <c:pt idx="2">
                  <c:v>1445500</c:v>
                </c:pt>
                <c:pt idx="3">
                  <c:v>502500</c:v>
                </c:pt>
                <c:pt idx="4">
                  <c:v>4366000</c:v>
                </c:pt>
                <c:pt idx="5">
                  <c:v>3012719</c:v>
                </c:pt>
                <c:pt idx="6">
                  <c:v>2286271.3899999997</c:v>
                </c:pt>
                <c:pt idx="7">
                  <c:v>4775090.5</c:v>
                </c:pt>
                <c:pt idx="8">
                  <c:v>1733500</c:v>
                </c:pt>
                <c:pt idx="9">
                  <c:v>4826283.8100000005</c:v>
                </c:pt>
                <c:pt idx="10">
                  <c:v>501000</c:v>
                </c:pt>
                <c:pt idx="11">
                  <c:v>954000</c:v>
                </c:pt>
                <c:pt idx="12">
                  <c:v>5300000</c:v>
                </c:pt>
              </c:numCache>
            </c:numRef>
          </c:val>
        </c:ser>
        <c:ser>
          <c:idx val="1"/>
          <c:order val="1"/>
          <c:tx>
            <c:v>EMPENHADA</c:v>
          </c:tx>
          <c:cat>
            <c:strRef>
              <c:f>Plan1!$A$2:$A$14</c:f>
              <c:strCache>
                <c:ptCount val="13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SEC. DE AGROP E MEIO AMBIENTE </c:v>
                </c:pt>
                <c:pt idx="7">
                  <c:v>SECRETARIA DESENV. SOCIAL </c:v>
                </c:pt>
                <c:pt idx="8">
                  <c:v>SEC. DE IND. COMÉRCIO E TURISMO </c:v>
                </c:pt>
                <c:pt idx="9">
                  <c:v>ENCARGOS GERAIS DO MUNICÍPIO </c:v>
                </c:pt>
                <c:pt idx="10">
                  <c:v>DEFESA CIVIL </c:v>
                </c:pt>
                <c:pt idx="11">
                  <c:v>RESERVA DE CONTINGÊNCIA </c:v>
                </c:pt>
                <c:pt idx="12">
                  <c:v>LEGISLATIVO </c:v>
                </c:pt>
              </c:strCache>
            </c:strRef>
          </c:cat>
          <c:val>
            <c:numRef>
              <c:f>Plan1!$C$2:$C$14</c:f>
              <c:numCache>
                <c:formatCode>#,##0.00</c:formatCode>
                <c:ptCount val="13"/>
                <c:pt idx="0">
                  <c:v>1502049.71</c:v>
                </c:pt>
                <c:pt idx="1">
                  <c:v>1159682.25</c:v>
                </c:pt>
                <c:pt idx="2">
                  <c:v>1412539.6600000001</c:v>
                </c:pt>
                <c:pt idx="3">
                  <c:v>500585.03</c:v>
                </c:pt>
                <c:pt idx="4">
                  <c:v>4675527.76</c:v>
                </c:pt>
                <c:pt idx="5">
                  <c:v>3064237.48</c:v>
                </c:pt>
                <c:pt idx="6">
                  <c:v>1722719.99</c:v>
                </c:pt>
                <c:pt idx="7">
                  <c:v>4870206.59</c:v>
                </c:pt>
                <c:pt idx="8">
                  <c:v>1143693.07</c:v>
                </c:pt>
                <c:pt idx="9">
                  <c:v>11478936.550000004</c:v>
                </c:pt>
                <c:pt idx="10">
                  <c:v>4322.3</c:v>
                </c:pt>
                <c:pt idx="11" formatCode="General">
                  <c:v>0</c:v>
                </c:pt>
                <c:pt idx="12">
                  <c:v>5300000</c:v>
                </c:pt>
              </c:numCache>
            </c:numRef>
          </c:val>
        </c:ser>
        <c:axId val="109536000"/>
        <c:axId val="109537536"/>
      </c:barChart>
      <c:catAx>
        <c:axId val="109536000"/>
        <c:scaling>
          <c:orientation val="minMax"/>
        </c:scaling>
        <c:axPos val="b"/>
        <c:numFmt formatCode="General" sourceLinked="1"/>
        <c:tickLblPos val="nextTo"/>
        <c:crossAx val="109537536"/>
        <c:crosses val="autoZero"/>
        <c:auto val="1"/>
        <c:lblAlgn val="ctr"/>
        <c:lblOffset val="100"/>
      </c:catAx>
      <c:valAx>
        <c:axId val="109537536"/>
        <c:scaling>
          <c:orientation val="minMax"/>
          <c:max val="7000000"/>
          <c:min val="0"/>
        </c:scaling>
        <c:axPos val="l"/>
        <c:majorGridlines/>
        <c:numFmt formatCode="#,##0.00" sourceLinked="1"/>
        <c:tickLblPos val="nextTo"/>
        <c:crossAx val="109536000"/>
        <c:crosses val="autoZero"/>
        <c:crossBetween val="between"/>
        <c:majorUnit val="1000000"/>
      </c:valAx>
    </c:plotArea>
    <c:legend>
      <c:legendPos val="b"/>
    </c:legend>
    <c:plotVisOnly val="1"/>
    <c:dispBlanksAs val="gap"/>
  </c:chart>
  <c:txPr>
    <a:bodyPr/>
    <a:lstStyle/>
    <a:p>
      <a:pPr>
        <a:defRPr sz="1200" baseline="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v>INICIAL</c:v>
          </c:tx>
          <c:cat>
            <c:strRef>
              <c:f>Plan6!$A$2:$A$4</c:f>
              <c:strCache>
                <c:ptCount val="3"/>
                <c:pt idx="0">
                  <c:v>SECRETARIA DE INFRAESTRUTURA</c:v>
                </c:pt>
                <c:pt idx="1">
                  <c:v>SECRETARIA DE EDUCAÇÃO</c:v>
                </c:pt>
                <c:pt idx="2">
                  <c:v>SECRETARIA DE SAÚDE</c:v>
                </c:pt>
              </c:strCache>
            </c:strRef>
          </c:cat>
          <c:val>
            <c:numRef>
              <c:f>Plan6!$B$2:$B$4</c:f>
              <c:numCache>
                <c:formatCode>#,##0.00</c:formatCode>
                <c:ptCount val="3"/>
                <c:pt idx="0">
                  <c:v>17913023.739999998</c:v>
                </c:pt>
                <c:pt idx="1">
                  <c:v>26131226.010000005</c:v>
                </c:pt>
                <c:pt idx="2">
                  <c:v>23890753.550000001</c:v>
                </c:pt>
              </c:numCache>
            </c:numRef>
          </c:val>
        </c:ser>
        <c:ser>
          <c:idx val="1"/>
          <c:order val="1"/>
          <c:tx>
            <c:v>EMPENHADA</c:v>
          </c:tx>
          <c:cat>
            <c:strRef>
              <c:f>Plan6!$A$2:$A$4</c:f>
              <c:strCache>
                <c:ptCount val="3"/>
                <c:pt idx="0">
                  <c:v>SECRETARIA DE INFRAESTRUTURA</c:v>
                </c:pt>
                <c:pt idx="1">
                  <c:v>SECRETARIA DE EDUCAÇÃO</c:v>
                </c:pt>
                <c:pt idx="2">
                  <c:v>SECRETARIA DE SAÚDE</c:v>
                </c:pt>
              </c:strCache>
            </c:strRef>
          </c:cat>
          <c:val>
            <c:numRef>
              <c:f>Plan6!$C$2:$C$4</c:f>
              <c:numCache>
                <c:formatCode>#,##0.00</c:formatCode>
                <c:ptCount val="3"/>
                <c:pt idx="0">
                  <c:v>18594485.399999999</c:v>
                </c:pt>
                <c:pt idx="1">
                  <c:v>31209748.34</c:v>
                </c:pt>
                <c:pt idx="2">
                  <c:v>30050753.279999997</c:v>
                </c:pt>
              </c:numCache>
            </c:numRef>
          </c:val>
        </c:ser>
        <c:axId val="109558400"/>
        <c:axId val="109318528"/>
      </c:barChart>
      <c:catAx>
        <c:axId val="109558400"/>
        <c:scaling>
          <c:orientation val="minMax"/>
        </c:scaling>
        <c:axPos val="b"/>
        <c:numFmt formatCode="General" sourceLinked="1"/>
        <c:tickLblPos val="nextTo"/>
        <c:crossAx val="109318528"/>
        <c:crosses val="autoZero"/>
        <c:auto val="1"/>
        <c:lblAlgn val="ctr"/>
        <c:lblOffset val="100"/>
      </c:catAx>
      <c:valAx>
        <c:axId val="109318528"/>
        <c:scaling>
          <c:orientation val="minMax"/>
          <c:max val="27000000"/>
          <c:min val="0"/>
        </c:scaling>
        <c:axPos val="l"/>
        <c:majorGridlines/>
        <c:numFmt formatCode="#,##0.00" sourceLinked="1"/>
        <c:tickLblPos val="nextTo"/>
        <c:crossAx val="109558400"/>
        <c:crosses val="autoZero"/>
        <c:crossBetween val="between"/>
        <c:majorUnit val="3000000"/>
      </c:valAx>
    </c:plotArea>
    <c:legend>
      <c:legendPos val="b"/>
    </c:legend>
    <c:plotVisOnly val="1"/>
    <c:dispBlanksAs val="gap"/>
  </c:chart>
  <c:txPr>
    <a:bodyPr/>
    <a:lstStyle/>
    <a:p>
      <a:pPr>
        <a:defRPr sz="1200" baseline="0"/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Plan4!$B$1</c:f>
              <c:strCache>
                <c:ptCount val="1"/>
                <c:pt idx="0">
                  <c:v>ORÇADA </c:v>
                </c:pt>
              </c:strCache>
            </c:strRef>
          </c:tx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Plan4!$B$2:$B$4</c:f>
              <c:numCache>
                <c:formatCode>#,##0.00</c:formatCode>
                <c:ptCount val="3"/>
                <c:pt idx="0">
                  <c:v>8607378</c:v>
                </c:pt>
                <c:pt idx="1">
                  <c:v>17192000</c:v>
                </c:pt>
                <c:pt idx="2">
                  <c:v>5300000</c:v>
                </c:pt>
              </c:numCache>
            </c:numRef>
          </c:val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EMPENHADA </c:v>
                </c:pt>
              </c:strCache>
            </c:strRef>
          </c:tx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Plan4!$C$2:$C$4</c:f>
              <c:numCache>
                <c:formatCode>#,##0.00</c:formatCode>
                <c:ptCount val="3"/>
                <c:pt idx="0">
                  <c:v>8904422.5700000003</c:v>
                </c:pt>
                <c:pt idx="1">
                  <c:v>10682849.359999999</c:v>
                </c:pt>
                <c:pt idx="2">
                  <c:v>5300000</c:v>
                </c:pt>
              </c:numCache>
            </c:numRef>
          </c:val>
        </c:ser>
        <c:axId val="109675648"/>
        <c:axId val="109677184"/>
      </c:barChart>
      <c:catAx>
        <c:axId val="109675648"/>
        <c:scaling>
          <c:orientation val="minMax"/>
        </c:scaling>
        <c:axPos val="b"/>
        <c:tickLblPos val="nextTo"/>
        <c:crossAx val="109677184"/>
        <c:crosses val="autoZero"/>
        <c:auto val="1"/>
        <c:lblAlgn val="ctr"/>
        <c:lblOffset val="100"/>
      </c:catAx>
      <c:valAx>
        <c:axId val="109677184"/>
        <c:scaling>
          <c:orientation val="minMax"/>
        </c:scaling>
        <c:axPos val="l"/>
        <c:majorGridlines/>
        <c:numFmt formatCode="#,##0.00" sourceLinked="1"/>
        <c:tickLblPos val="nextTo"/>
        <c:crossAx val="10967564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200" baseline="0"/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B9EE5A-E966-4B6E-AC50-4A59BBA31BA5}" type="datetimeFigureOut">
              <a:rPr lang="pt-BR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6BF93A-3C24-4610-BF1E-0BAF2E5A53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8374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90E8E6-4B26-466E-B399-018055E1B9A6}" type="datetimeFigureOut">
              <a:rPr lang="pt-BR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2" rIns="90982" bIns="45492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82" tIns="45492" rIns="90982" bIns="4549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1B8C78-9335-43F9-9631-60EF99491E5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149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7" tIns="45490" rIns="90977" bIns="4549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7412" name="Espaço Reservado para Número de Slide 3"/>
          <p:cNvSpPr txBox="1">
            <a:spLocks noGrp="1"/>
          </p:cNvSpPr>
          <p:nvPr/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90" rIns="90977" bIns="4549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7CC20BC-A8A6-4C77-8067-688E05FDF3D6}" type="slidenum">
              <a:rPr lang="pt-BR" sz="1200"/>
              <a:pPr algn="r" eaLnBrk="1" hangingPunct="1"/>
              <a:t>1</a:t>
            </a:fld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236997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1361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230" indent="-284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27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18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09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00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91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827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6738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138FFE-550E-494C-9494-A735E3995378}" type="slidenum">
              <a:rPr lang="pt-BR" smtClean="0"/>
              <a:pPr eaLnBrk="1" hangingPunct="1">
                <a:defRPr/>
              </a:pPr>
              <a:t>5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88906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6751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040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15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4931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D6B3-7F35-416E-901B-AF13AC667C18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E851-CB7C-43D0-8EB6-B7DE039A99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676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169ED-B561-4435-8737-89C8E4D7FB11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7918-60AB-4648-8FA9-630AE9150C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874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0514-2F38-48B3-B210-0CEDF40B2698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E747-7E07-4DAF-B3DE-5144355B5C2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334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52013-7417-41E7-9016-CD4A4FDF7D51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26A0-40FD-47B7-91D2-7CFAECC7A78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963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A51F0-EB3E-4E1B-AC51-B9B0E791F444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AD9A-B3D2-4C98-9D51-B9E7D13EEE4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602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BAF9C-9AB5-4953-B2A5-53F623C77869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F451-485C-4D02-ABFA-AF883DD8A5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020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34AF2-950B-4BB2-8F0D-6B83C1F56CAB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6643-A2E2-4638-9D7B-5535BD9252F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51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0CD-5804-492D-B07E-A48F1DF2C0D3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4752F-A2BA-4943-AAC9-DA7A635A3D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3059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F0087-0236-4631-A3CD-9B1F543343A5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26056-6AAB-464B-B378-1B336CF07C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754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6B75-58EC-42C0-B568-B97A6808D03B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1865-2FD8-49F9-A108-FA59A51D4C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816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729E3-A011-4E4B-AC17-F4611A8F920B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66E5-BF48-46BE-9027-769AA08D6F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73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169E6-3665-4FE3-A90E-2DDE7A368C6F}" type="datetimeFigureOut">
              <a:rPr lang="pt-BR" smtClean="0"/>
              <a:pPr>
                <a:defRPr/>
              </a:pPr>
              <a:t>23/02/2022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1F3A-5FD1-4AE7-9D71-8FB51EBDBFC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406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jaguariaiva.pr.gov.br/transparenci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1" name="Picture 4" descr="SEFIN"/>
          <p:cNvSpPr>
            <a:spLocks noChangeAspect="1" noChangeArrowheads="1"/>
          </p:cNvSpPr>
          <p:nvPr/>
        </p:nvSpPr>
        <p:spPr bwMode="auto">
          <a:xfrm>
            <a:off x="1116013" y="2708920"/>
            <a:ext cx="6985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140" y="692696"/>
            <a:ext cx="1227975" cy="1120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2708920"/>
            <a:ext cx="82804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sz="3200" dirty="0">
              <a:solidFill>
                <a:srgbClr val="00660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6600"/>
                </a:solidFill>
              </a:rPr>
              <a:t>III Quadrimestre de 2021</a:t>
            </a:r>
            <a:endParaRPr lang="pt-BR" sz="3200" b="1" dirty="0">
              <a:solidFill>
                <a:srgbClr val="006600"/>
              </a:solidFill>
            </a:endParaRPr>
          </a:p>
          <a:p>
            <a:pPr algn="ctr"/>
            <a:endParaRPr lang="pt-BR" sz="3200" b="1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Bruna Silva Miranda</a:t>
            </a: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Secretária Municipal de Finanças e Planejamento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Sandro Paulo Carneiro</a:t>
            </a:r>
            <a:endParaRPr lang="pt-BR" sz="1400" b="1" dirty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Contador Municipal</a:t>
            </a:r>
            <a:endParaRPr lang="pt-BR" sz="1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5696" y="764704"/>
            <a:ext cx="72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rgbClr val="006600"/>
                </a:solidFill>
              </a:rPr>
              <a:t>MUNICÍPIO DE JAGUARIAÍVA</a:t>
            </a:r>
          </a:p>
          <a:p>
            <a:pPr algn="ctr"/>
            <a:r>
              <a:rPr lang="pt-BR" sz="2400" dirty="0" smtClean="0">
                <a:solidFill>
                  <a:srgbClr val="006600"/>
                </a:solidFill>
              </a:rPr>
              <a:t>Secretaria Municipal de Finanças e Planejamento</a:t>
            </a:r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RCL Acumulada últimos 12 meses  </a:t>
            </a:r>
          </a:p>
          <a:p>
            <a:pPr algn="ctr"/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1075559"/>
              </p:ext>
            </p:extLst>
          </p:nvPr>
        </p:nvGraphicFramePr>
        <p:xfrm>
          <a:off x="611560" y="1340768"/>
          <a:ext cx="7560840" cy="23113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286439"/>
                <a:gridCol w="1567115"/>
                <a:gridCol w="1707286"/>
              </a:tblGrid>
              <a:tr h="362556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CRESCIMENTO</a:t>
                      </a:r>
                    </a:p>
                  </a:txBody>
                  <a:tcPr marL="9525" marR="9525" marT="9525" marB="0" anchor="ctr"/>
                </a:tc>
              </a:tr>
              <a:tr h="551223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 QUADRIMESTRE 2019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99.263.749,11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551223">
                <a:tc>
                  <a:txBody>
                    <a:bodyPr/>
                    <a:lstStyle/>
                    <a:p>
                      <a:pPr marL="0" algn="just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3º QUADRIMESTRE 2020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104.267.908,98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82450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QUADRIMESTRE 2021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120.467.701,75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611560" y="3717032"/>
          <a:ext cx="75608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1173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496300" cy="1224434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pt-BR" sz="8800" b="1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11200" b="1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DESPESAS COM PESSOAL</a:t>
            </a:r>
          </a:p>
          <a:p>
            <a:pPr algn="ctr">
              <a:spcBef>
                <a:spcPct val="0"/>
              </a:spcBef>
              <a:buNone/>
            </a:pPr>
            <a:endParaRPr lang="pt-BR" sz="5000" dirty="0" smtClean="0">
              <a:solidFill>
                <a:srgbClr val="009900"/>
              </a:solidFill>
            </a:endParaRPr>
          </a:p>
          <a:p>
            <a:pPr algn="ctr">
              <a:buFont typeface="Arial" charset="0"/>
              <a:buNone/>
            </a:pPr>
            <a:r>
              <a:rPr lang="pt-BR" sz="8000" dirty="0" smtClean="0"/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De acordo com o disposto no Art.18º  da Lei de Responsabilidade Fiscal:</a:t>
            </a:r>
          </a:p>
          <a:p>
            <a:pPr>
              <a:buFont typeface="Arial" charset="0"/>
              <a:buNone/>
            </a:pPr>
            <a:endParaRPr lang="pt-BR" sz="8000" dirty="0" smtClean="0"/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600" dirty="0" smtClean="0"/>
              <a:t>	</a:t>
            </a: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467544" y="1844824"/>
            <a:ext cx="82073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“Para os efeitos desta Lei Complementar, entende-se como despesa total com pessoal: o somatório dos gastos do ente da Federação com os ativos, os inativos e os pensionistas, relativos a mandatos eletivos, cargos, funções ou empregos, civis, militares e de membros de Poder, com quaisquer espécies remuneratórias, tais como vencimentos e vantagens, fixas e variáveis, subsídios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proventos </a:t>
            </a:r>
            <a:r>
              <a:rPr lang="pt-BR" dirty="0">
                <a:latin typeface="Arial" pitchFamily="34" charset="0"/>
                <a:cs typeface="Arial" pitchFamily="34" charset="0"/>
              </a:rPr>
              <a:t>da aposentadoria, reformas e pensões, inclusive adicionais, gratificações, horas extras e vantagens pessoais de qualquer natureza, bem como encargos sociais e contribuições recolhidas pelo ente às entidades de previdência”.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19672" y="4725144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Limite Máximo     -    54%</a:t>
            </a:r>
          </a:p>
          <a:p>
            <a:pPr algn="ctr"/>
            <a:r>
              <a:rPr lang="pt-BR" b="1" dirty="0" smtClean="0"/>
              <a:t>Limite Prudencial - 51,30%</a:t>
            </a:r>
          </a:p>
          <a:p>
            <a:pPr algn="ctr"/>
            <a:r>
              <a:rPr lang="pt-BR" b="1" dirty="0" smtClean="0"/>
              <a:t>Até 31 de Dezembro de 2021     </a:t>
            </a:r>
            <a:r>
              <a:rPr lang="pt-BR" sz="2800" b="1" dirty="0" smtClean="0"/>
              <a:t>-  </a:t>
            </a:r>
            <a:r>
              <a:rPr lang="pt-BR" sz="2800" b="1" dirty="0" smtClean="0">
                <a:cs typeface="+mn-cs"/>
              </a:rPr>
              <a:t>41,06%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 COM PESSOAL ACUMULADA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6645374"/>
              </p:ext>
            </p:extLst>
          </p:nvPr>
        </p:nvGraphicFramePr>
        <p:xfrm>
          <a:off x="323528" y="764704"/>
          <a:ext cx="8496944" cy="55111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/>
                <a:gridCol w="1669884"/>
              </a:tblGrid>
              <a:tr h="127315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ATIVO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52.061.028,79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INATIVO, PENSIONISTAS E OUTROS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3.999,66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49.462.875,28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120.467.701,75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41,06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II, e III, art. 20 da LRF) – 54%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65.052.558,95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PRUDENCIAL (parágrafo único do art. 22 da LRF) – 51,30%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61.799.931,00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ALERTA 48,60%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58.547.303,06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948264" y="637669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611560" y="404664"/>
            <a:ext cx="7848872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Comportamento da RCL X DESPESA COM PESSOAL  </a:t>
            </a:r>
          </a:p>
          <a:p>
            <a:pPr algn="ctr"/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948264" y="637669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043608" y="1412776"/>
          <a:ext cx="705678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886700" cy="1325563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DESPESA POR CATEGORIA ECONÔMICA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1759240"/>
              </p:ext>
            </p:extLst>
          </p:nvPr>
        </p:nvGraphicFramePr>
        <p:xfrm>
          <a:off x="323528" y="1052736"/>
          <a:ext cx="8424935" cy="507084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/>
                <a:gridCol w="1656184"/>
                <a:gridCol w="1526256"/>
                <a:gridCol w="1282055"/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REALIZADA ATÉ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91.261.655,91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92.860.945,71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101,41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8.607.378,00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8.405.582,82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97,65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954.000,00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17.192.000,00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10.682.849,36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62,14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3.505.812,09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8.568.672,19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244,41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LEGISLATIVO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5.300.000,00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5.300.000,00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/>
                </a:tc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126.820.846,00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125.818.050,08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99,21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948264" y="637669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1268" name="Retângulo 6"/>
          <p:cNvSpPr>
            <a:spLocks noChangeArrowheads="1"/>
          </p:cNvSpPr>
          <p:nvPr/>
        </p:nvSpPr>
        <p:spPr bwMode="auto">
          <a:xfrm>
            <a:off x="863847" y="399015"/>
            <a:ext cx="74163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3270131"/>
              </p:ext>
            </p:extLst>
          </p:nvPr>
        </p:nvGraphicFramePr>
        <p:xfrm>
          <a:off x="323528" y="2780928"/>
          <a:ext cx="8498639" cy="373397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64218"/>
                <a:gridCol w="1482770"/>
                <a:gridCol w="1454722"/>
                <a:gridCol w="1314639"/>
                <a:gridCol w="982290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GOVERNO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2.132.200,00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1.502.049,71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1.497.341,99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70,45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1.251.400,00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1.159.682,25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1.144.184,45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92,67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PROCURADORIA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1.445.500,00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1.412.539,66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1.412.539,66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97,71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PLANEJAMENTO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502.500,00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500.585,03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489.609,43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99,61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HUMANOS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4.366.000,00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4.675.527,76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4.655.107,94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107,09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FINANÇAS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3.012.719,00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3.064.237,48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3.060.654,16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101,71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AGROP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MEIO AMBIENTE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2.286.271,39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1.722.719,99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1.722.683,39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75,35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DESENV.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4.775.090,50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4.870.206,59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4.574.742,49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101,99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3744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COMÉRCIO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TURISMO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1.733.500,00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1.143.693,07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1.143.478,87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65,97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ENCARGOS 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4.826.283,81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11.478.936,55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10.978.890,84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237,84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DEFESA CIVIL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4.322,30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4.322,30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0,86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89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CONTINGÊNCIA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893038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Nota: No QDD as secretarias estão conforme a Lei nº 2661/2017</a:t>
            </a:r>
          </a:p>
          <a:p>
            <a:endParaRPr lang="pt-BR" sz="1600" dirty="0" smtClean="0">
              <a:solidFill>
                <a:srgbClr val="FF0000"/>
              </a:solidFill>
            </a:endParaRPr>
          </a:p>
          <a:p>
            <a:r>
              <a:rPr lang="pt-BR" sz="1600" dirty="0" smtClean="0"/>
              <a:t>Secretaria Municipal de Habitação e Desenvolvimento Social – SHDS</a:t>
            </a:r>
          </a:p>
          <a:p>
            <a:r>
              <a:rPr lang="pt-BR" sz="1600" dirty="0" smtClean="0"/>
              <a:t>Secretaria Municipal de Desenvolvimento Urbano e Logística – SMDUL</a:t>
            </a:r>
          </a:p>
          <a:p>
            <a:r>
              <a:rPr lang="pt-BR" sz="1600" dirty="0" smtClean="0"/>
              <a:t>Secretaria Municipal de Turismo e Meio Ambiente – SMTMA</a:t>
            </a:r>
          </a:p>
          <a:p>
            <a:r>
              <a:rPr lang="pt-BR" sz="1600" dirty="0" smtClean="0"/>
              <a:t>Secretaria Municipal de Educação, Cultura e de Esportes e Lazer - SMECEL</a:t>
            </a:r>
            <a:endParaRPr lang="pt-BR" sz="1600" dirty="0"/>
          </a:p>
          <a:p>
            <a:r>
              <a:rPr lang="pt-BR" sz="1600" dirty="0" smtClean="0"/>
              <a:t>Secretaria Municipal de Finanças e Planejamento - SMFP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5843735"/>
              </p:ext>
            </p:extLst>
          </p:nvPr>
        </p:nvGraphicFramePr>
        <p:xfrm>
          <a:off x="1259632" y="2492896"/>
          <a:ext cx="64807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9897449"/>
              </p:ext>
            </p:extLst>
          </p:nvPr>
        </p:nvGraphicFramePr>
        <p:xfrm>
          <a:off x="1331640" y="2492896"/>
          <a:ext cx="64807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6"/>
          <p:cNvSpPr>
            <a:spLocks noChangeArrowheads="1"/>
          </p:cNvSpPr>
          <p:nvPr/>
        </p:nvSpPr>
        <p:spPr bwMode="auto">
          <a:xfrm>
            <a:off x="863848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  </a:t>
            </a:r>
          </a:p>
        </p:txBody>
      </p:sp>
      <p:graphicFrame>
        <p:nvGraphicFramePr>
          <p:cNvPr id="10" name="Gráfico 9"/>
          <p:cNvGraphicFramePr/>
          <p:nvPr/>
        </p:nvGraphicFramePr>
        <p:xfrm>
          <a:off x="467544" y="908720"/>
          <a:ext cx="8280920" cy="5601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7203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0804899"/>
              </p:ext>
            </p:extLst>
          </p:nvPr>
        </p:nvGraphicFramePr>
        <p:xfrm>
          <a:off x="251520" y="2060848"/>
          <a:ext cx="8640959" cy="346138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318881"/>
                <a:gridCol w="1507601"/>
                <a:gridCol w="1479083"/>
                <a:gridCol w="1336654"/>
                <a:gridCol w="998740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endParaRPr lang="pt-BR" sz="14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</a:p>
                    <a:p>
                      <a:pPr algn="ctr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706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HABITAÇÃO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17.913.023,74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18.594.485,40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15.805.662,51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103,80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325199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26.131.226,01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31.209.748,34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25.340.309,18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119,43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23.890.753,55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30.050.753,28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29.604.066,96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125,78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150876">
                <a:tc>
                  <a:txBody>
                    <a:bodyPr/>
                    <a:lstStyle/>
                    <a:p>
                      <a:pPr algn="l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algn="l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67.935.003,30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79.854.987,02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70.750.038,65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117,55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  </a:t>
            </a:r>
            <a:endParaRPr lang="pt-BR" sz="22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99592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  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539552" y="1268760"/>
          <a:ext cx="7992887" cy="5249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0956743"/>
              </p:ext>
            </p:extLst>
          </p:nvPr>
        </p:nvGraphicFramePr>
        <p:xfrm>
          <a:off x="755576" y="1268760"/>
          <a:ext cx="7704859" cy="127879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959337"/>
                <a:gridCol w="1344278"/>
                <a:gridCol w="1318850"/>
                <a:gridCol w="1191850"/>
                <a:gridCol w="890544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ORÇADA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8.607.378,00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8.904.422,57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8.405.582,82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17.192.000,00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10.667.034,00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10.667.034,00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62,04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LEGISLATIVO (repasse)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5.300.000,00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5.300.000,00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907704" y="548680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9900"/>
                </a:solidFill>
              </a:rPr>
              <a:t>DESPESAS POR </a:t>
            </a:r>
            <a:r>
              <a:rPr lang="pt-BR" sz="2000" b="1" dirty="0" smtClean="0">
                <a:solidFill>
                  <a:srgbClr val="009900"/>
                </a:solidFill>
              </a:rPr>
              <a:t>SECRETARIAS </a:t>
            </a:r>
            <a:endParaRPr lang="pt-BR" sz="2000" b="1" dirty="0">
              <a:solidFill>
                <a:srgbClr val="009900"/>
              </a:solidFill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755576" y="2852936"/>
          <a:ext cx="77768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0954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611560" y="1124744"/>
            <a:ext cx="7975416" cy="438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METAS FISCAIS 2021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de Responsabilidade Fiscal </a:t>
            </a: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LRF, foi inserida em nosso ordenamento jurídico para estabelecer, de modo geral, normas de finanças públicas voltadas para a responsabilização da gestão fiscal.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Trata-se de linhas esparsas de diversas regras para que o gestor público não comprometa a administração Pública,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 campo financeiro e orçamentário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Dentre os mecanismos de controle fiscal inseridos na LRF, temos a figura da audiência pública de avaliação de metas fiscais.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16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PLANEJAMENTO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É o grande princípio da Lei de Responsabilidade Fiscal. </a:t>
            </a:r>
            <a:r>
              <a:rPr lang="pt-PT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4.320/64, em seu Artigo 48, alínea b, define como necessário: MANTER, DURANTE O EXERCÍCIO, NA MEDIDA DO POSSÍVEL, O EQUILÍBRIO ENTRE A RECEITA ARRECADADA E A DESPESA REALIZADA, DE MODO A REDUZIR AO MÍNIMO EVENTUAIS INSUFICIÊNCIAS DE TESOURARIA.</a:t>
            </a: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FUNDEB AO MAGISTÉRIO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0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ctr">
              <a:buFont typeface="Arial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 acordo com o disposto no Art.7º da Lei Federal 9424/96, o recurso do FUNDEB obrigatoriamente no mínimo 70% deve ser direcionado em despesas com o Magistério (Remuneração e Vantagens Fixas, 13º Salário, Férias, Licenças Especiais, etc. e Encargos Previdenciários Patronais dos Professores, Diretores, Inspetores, Orientadores, etc.), junto às Escolas Municipais do Ensino Fundamental.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/>
              <a:t>	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FUNDEB na remuneração do Magistério, gasto mínimo de 70%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Até 31 de Dezembro de 2021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64,62%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pt-BR" sz="2000" b="1" dirty="0" smtClean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</p:txBody>
      </p:sp>
      <p:sp>
        <p:nvSpPr>
          <p:cNvPr id="7" name="Retângulo 6"/>
          <p:cNvSpPr/>
          <p:nvPr/>
        </p:nvSpPr>
        <p:spPr>
          <a:xfrm>
            <a:off x="2555776" y="6309320"/>
            <a:ext cx="63223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/>
              <a:t>Nota: Valores podem sofrer alterações, pois estamos realizando o fechamento de 12/2021</a:t>
            </a:r>
            <a:endParaRPr lang="pt-BR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5800736"/>
              </p:ext>
            </p:extLst>
          </p:nvPr>
        </p:nvGraphicFramePr>
        <p:xfrm>
          <a:off x="395536" y="1700808"/>
          <a:ext cx="8496944" cy="388843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/>
                <a:gridCol w="1669884"/>
              </a:tblGrid>
              <a:tr h="8060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DEMONSTRATIVO DAS RECEITAS E DESPESAS COM MDE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marL="9525" marR="9525" marT="9525" marB="0" anchor="ctr"/>
                </a:tc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RECURSOS DO FUNDEB RECEBIDOS NO EXERCÍCIO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17.407.767,53</a:t>
                      </a:r>
                    </a:p>
                  </a:txBody>
                  <a:tcPr marL="9525" marR="85725" marT="9525" marB="0" anchor="b"/>
                </a:tc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A SER APLICADO NA REMUNERAÇÃO DOS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PROFISSIONAIS DO MAGISTÉRIO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12.185.437,27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DESPESAS COM REMUNERAÇÃO DOS PROFISSIONAIS DO MAGISTÉRIO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11.249.730,64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64,62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2627784" y="6309320"/>
            <a:ext cx="6264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de 12/2021</a:t>
            </a:r>
            <a:endParaRPr lang="pt-BR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63848" y="586994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363272" cy="439283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Book Antiqua" pitchFamily="18" charset="0"/>
              </a:rPr>
              <a:t> 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 limite mínimo em despesas com educação é citado no Art. 212 da Constituição Federal:</a:t>
            </a: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“A União aplicará, anualmente, nunca menos de dezoito, e os Estados, o Distrito Federal e os Municípios vinte e cinco por cento, no mínimo, da receita resultante de impostos, compreendida a proveniente de transferências, na manutenção e desenvolvimento do ensino”.</a:t>
            </a:r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Índice ajustado de Aplicação no Ensino</a:t>
            </a: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(Mínimo de 25%)</a:t>
            </a:r>
          </a:p>
          <a:p>
            <a:pPr algn="ctr">
              <a:buFont typeface="Arial" charset="0"/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	 Até 31 de Dezembro de 2021    </a:t>
            </a:r>
            <a:r>
              <a:rPr lang="pt-BR" sz="2800" b="1" dirty="0" smtClean="0">
                <a:latin typeface="Arial" charset="0"/>
              </a:rPr>
              <a:t>21,75%</a:t>
            </a:r>
          </a:p>
          <a:p>
            <a:pPr algn="ctr">
              <a:buFont typeface="Arial" charset="0"/>
              <a:buNone/>
            </a:pPr>
            <a:endParaRPr lang="pt-BR" sz="2800" b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de 12/2021</a:t>
            </a:r>
            <a:endParaRPr lang="pt-BR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6970262"/>
              </p:ext>
            </p:extLst>
          </p:nvPr>
        </p:nvGraphicFramePr>
        <p:xfrm>
          <a:off x="323528" y="1916832"/>
          <a:ext cx="8496944" cy="374441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/>
                <a:gridCol w="3024336"/>
              </a:tblGrid>
              <a:tr h="100184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DEZEMBRO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2021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8853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BRUTA 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97.321.841,54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DEDUÇÕES CONSTITUCIONAIS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23.347.817,15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21,75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de 12/2021</a:t>
            </a:r>
            <a:endParaRPr lang="pt-BR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569325" cy="54340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dirty="0" smtClean="0">
              <a:solidFill>
                <a:srgbClr val="008000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pt-BR" sz="2000" dirty="0" smtClean="0">
                <a:latin typeface="Book Antiqua" pitchFamily="18" charset="0"/>
              </a:rPr>
              <a:t>	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 Art. 77, Inciso III, do ADCT da Constituição Federal, dispõe: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“Os recursos mínimos aplicados nas ações e serviços públicos de saúde serão equivalentes, no caso dos Municípios,  </a:t>
            </a:r>
          </a:p>
          <a:p>
            <a:pPr algn="ctr" eaLnBrk="1" hangingPunct="1">
              <a:buFontTx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15%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(quinze por cento)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 produto arrecadação dos impostos a que se refere o Art. 156 e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dos recursos que tratam os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arts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158 e 159, Inciso I, alínea. B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e parágrafo 3º.</a:t>
            </a:r>
          </a:p>
          <a:p>
            <a:pPr algn="just" eaLnBrk="1" hangingPunct="1">
              <a:buFontTx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Índice ajustado de Aplicação na  SAÚDE</a:t>
            </a:r>
          </a:p>
          <a:p>
            <a:pPr algn="ctr">
              <a:buFont typeface="Arial" charset="0"/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 Até 31 de Dezembro de 2021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20,08</a:t>
            </a:r>
            <a:r>
              <a:rPr lang="pt-BR" sz="2800" b="1" dirty="0" smtClean="0">
                <a:latin typeface="Arial" charset="0"/>
              </a:rPr>
              <a:t>% </a:t>
            </a:r>
          </a:p>
          <a:p>
            <a:pPr algn="just" eaLnBrk="1" hangingPunct="1">
              <a:buFontTx/>
              <a:buNone/>
            </a:pPr>
            <a:endParaRPr lang="pt-BR" sz="18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800" dirty="0" smtClean="0">
              <a:latin typeface="Book Antiqu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de 12/2021</a:t>
            </a:r>
            <a:endParaRPr lang="pt-BR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1821839"/>
              </p:ext>
            </p:extLst>
          </p:nvPr>
        </p:nvGraphicFramePr>
        <p:xfrm>
          <a:off x="323528" y="1124744"/>
          <a:ext cx="8496944" cy="482453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/>
                <a:gridCol w="3024336"/>
              </a:tblGrid>
              <a:tr h="85397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DEZEMBRO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2021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27860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76.907.806,30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7049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MÍNIMA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APLICAR –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11.536.170,94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92786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APÓS DEDUÇÕES DO SUS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15.441.530,91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APLICADO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MAIOR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3.905.359,97</a:t>
                      </a:r>
                    </a:p>
                  </a:txBody>
                  <a:tcPr marL="9525" marR="85725" marT="9525" marB="0" anchor="b"/>
                </a:tc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20,08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5363" name="Picture 2" descr="F:\LOGOS RESOLUÇÃO MENOR\BRASÃO CIRC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8625"/>
            <a:ext cx="1158875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619283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8" y="4293096"/>
            <a:ext cx="78305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Obrigada a todos!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Para mais informações acessar o </a:t>
            </a:r>
            <a:r>
              <a:rPr lang="pt-BR" dirty="0"/>
              <a:t>link </a:t>
            </a:r>
            <a:r>
              <a:rPr lang="pt-BR" dirty="0" smtClean="0"/>
              <a:t>             </a:t>
            </a: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://portal.jaguariaiva.pr.gov.br/transparencia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	</a:t>
            </a:r>
          </a:p>
          <a:p>
            <a:pPr algn="ctr"/>
            <a:endParaRPr lang="pt-BR" dirty="0"/>
          </a:p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Portal da Transparência</a:t>
            </a:r>
            <a:endParaRPr lang="pt-BR" sz="3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28650" y="548680"/>
            <a:ext cx="7886700" cy="83162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</a:t>
            </a:r>
          </a:p>
          <a:p>
            <a:pPr algn="ctr" fontAlgn="auto">
              <a:spcAft>
                <a:spcPts val="0"/>
              </a:spcAft>
            </a:pPr>
            <a:endParaRPr lang="pt-BR" sz="2400" b="1" dirty="0" smtClean="0">
              <a:solidFill>
                <a:srgbClr val="009900"/>
              </a:solidFill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1750630"/>
              </p:ext>
            </p:extLst>
          </p:nvPr>
        </p:nvGraphicFramePr>
        <p:xfrm>
          <a:off x="628651" y="1628800"/>
          <a:ext cx="7886699" cy="384836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67264"/>
                <a:gridCol w="1855974"/>
                <a:gridCol w="2175640"/>
                <a:gridCol w="1087821"/>
              </a:tblGrid>
              <a:tr h="641277">
                <a:tc>
                  <a:txBody>
                    <a:bodyPr/>
                    <a:lstStyle/>
                    <a:p>
                      <a:pPr algn="ctr" rtl="0" fontAlgn="ctr"/>
                      <a:endParaRPr lang="pt-BR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</a:p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48402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101.021.468,00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120.466.048,50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119,25</a:t>
                      </a:r>
                    </a:p>
                  </a:txBody>
                  <a:tcPr marL="9525" marR="85725" marT="9525" marB="0" anchor="b"/>
                </a:tc>
              </a:tr>
              <a:tr h="34811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8.602.378,00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9.357.270,15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108,77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17.192.000,00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17.257.909,11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100,38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3.740.625,30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641277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126.820.846,00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150.821.853,06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118,92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388" y="6384237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xmlns="" val="92315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831626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  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467544" y="908720"/>
          <a:ext cx="82089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tângulo 4"/>
          <p:cNvSpPr>
            <a:spLocks noChangeArrowheads="1"/>
          </p:cNvSpPr>
          <p:nvPr/>
        </p:nvSpPr>
        <p:spPr bwMode="auto">
          <a:xfrm>
            <a:off x="863588" y="404664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RECEITAS TRIBUTÁRIAS 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7412415"/>
              </p:ext>
            </p:extLst>
          </p:nvPr>
        </p:nvGraphicFramePr>
        <p:xfrm>
          <a:off x="467544" y="962296"/>
          <a:ext cx="8136905" cy="525658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47841"/>
                <a:gridCol w="1517050"/>
                <a:gridCol w="1586007"/>
                <a:gridCol w="1586007"/>
              </a:tblGrid>
              <a:tr h="49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ORÇADO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IPTU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4.775.000,00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4.973.459,01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104,15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9.528.499,27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120,61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IRRF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1.450.977,00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2.267.711,61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156,28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ITBI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1.772.165,98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1.763.940,02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72,89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 DE MELHORIA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1.108.699,32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615,94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205.570,43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RECEITAS TRIBUTÁRIAS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16.725.977,00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21.620.045,64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129,26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63680" y="6378127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tributárias.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871583" y="476672"/>
            <a:ext cx="5400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 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9558915"/>
              </p:ext>
            </p:extLst>
          </p:nvPr>
        </p:nvGraphicFramePr>
        <p:xfrm>
          <a:off x="323528" y="1268760"/>
          <a:ext cx="8352928" cy="435989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/>
                <a:gridCol w="1557326"/>
                <a:gridCol w="1628113"/>
                <a:gridCol w="1628113"/>
              </a:tblGrid>
              <a:tr h="481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148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FPM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FUNDO DE PARTICIPAÇÃO DOS MUNICÍPIOS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24.721.600,00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25.298.586,74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102,33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4920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ITR – COTA-PARTE DO IMPOSTO SOBRE A PROPRIEDADE TERRITORIAL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RURAL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742.400,00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1.919.262,18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258,52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50334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 DE RECURSOS DO SISTEMA ÚNICO DE SAÚDE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7.312.937,63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132,96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RECURSOS DO FUNDO NACIONAL DO DESENV. DA EDUCAÇÃO – FNDE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1.555.000,00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1.351.463,57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260553" y="638046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  <p:extLst>
      <p:ext uri="{BB962C8B-B14F-4D97-AF65-F5344CB8AC3E}">
        <p14:creationId xmlns:p14="http://schemas.microsoft.com/office/powerpoint/2010/main" xmlns="" val="31454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56541" y="548680"/>
            <a:ext cx="5230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0257745"/>
              </p:ext>
            </p:extLst>
          </p:nvPr>
        </p:nvGraphicFramePr>
        <p:xfrm>
          <a:off x="395536" y="1466708"/>
          <a:ext cx="8352928" cy="399602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/>
                <a:gridCol w="1557326"/>
                <a:gridCol w="1628113"/>
                <a:gridCol w="1628113"/>
              </a:tblGrid>
              <a:tr h="67490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182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MPOSTO SOBRE CIRCULAÇÃO DE MERCADORIAS E SERVIÇOS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27.753.600,00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29.379.538,00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105,86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11182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IPVA – IMPOSTO SOBRE PROPRIEDADE DE VEÍCULOS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AUTOMOTORES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3.805.241,00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105,70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965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IPI – IMPOSTO SOBRE PRODUTOS INDUSTRIALIZADOS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441.082,80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263680" y="640747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015232" y="620688"/>
            <a:ext cx="5400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 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7056145"/>
              </p:ext>
            </p:extLst>
          </p:nvPr>
        </p:nvGraphicFramePr>
        <p:xfrm>
          <a:off x="323528" y="1484784"/>
          <a:ext cx="8424937" cy="427904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764386"/>
                <a:gridCol w="1376253"/>
                <a:gridCol w="1642149"/>
                <a:gridCol w="1642149"/>
              </a:tblGrid>
              <a:tr h="652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INICIAL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450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DA COMPENSAÇÃO FINANCEIRA EXPLORAÇÃO DE REC. NATURAIS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644.380,55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117,16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507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RESCURSOS DO SISTEMA ÚNICO DE SAÚDE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SUS – REPASSE FUNDO A FUNDO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507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FINANCEIRA DO ICMS – DESONERAÇÃO – LC 87/96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219.200,00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50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CONVÊNIOS DA UNIÃO E DE SUAS ENTIDADES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6.092,74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519264" y="6237312"/>
            <a:ext cx="662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Nota: Demonstrativo detalhado pode ser conferido no Portal da Transparência.</a:t>
            </a:r>
            <a:endParaRPr lang="pt-BR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4096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RCL Acumulada últimos 12 meses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1886077"/>
              </p:ext>
            </p:extLst>
          </p:nvPr>
        </p:nvGraphicFramePr>
        <p:xfrm>
          <a:off x="272310" y="1124446"/>
          <a:ext cx="8599379" cy="1632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262"/>
                <a:gridCol w="1308222"/>
                <a:gridCol w="1308222"/>
                <a:gridCol w="1221007"/>
                <a:gridCol w="1308222"/>
                <a:gridCol w="1308222"/>
                <a:gridCol w="1308222"/>
              </a:tblGrid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Anos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Jan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Fev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Mar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Abr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Mai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Jun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9.012.559,55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8.587.462,77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7.805.092,33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6.687.702,64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6.476.480,32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9.005.462,23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9.973.558,89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8.983.471,69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8.993.507,82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  8.078.569,94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8.213.434,05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10.166.091,33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Jul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Ago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Set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Out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Nov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Dez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11.402.617,56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8.348.462,00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9.201.628,59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8.921.727,19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7.836.658,39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10.982.055,41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12.302.351,61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9.461.777,64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9.736.893,43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11.003.733,49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10.043.374,38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13.510.937,48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67544" y="3068960"/>
          <a:ext cx="835292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9168</TotalTime>
  <Words>1474</Words>
  <Application>Microsoft Office PowerPoint</Application>
  <PresentationFormat>Apresentação na tela (4:3)</PresentationFormat>
  <Paragraphs>563</Paragraphs>
  <Slides>26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Slide 1</vt:lpstr>
      <vt:lpstr>Slide 2</vt:lpstr>
      <vt:lpstr>Slide 3</vt:lpstr>
      <vt:lpstr>     RECEITA POR CATEGORIA ECONÔMICA  </vt:lpstr>
      <vt:lpstr>Slide 5</vt:lpstr>
      <vt:lpstr>Slide 6</vt:lpstr>
      <vt:lpstr>Slide 7</vt:lpstr>
      <vt:lpstr>Slide 8</vt:lpstr>
      <vt:lpstr>RCL Acumulada últimos 12 meses </vt:lpstr>
      <vt:lpstr>Slide 10</vt:lpstr>
      <vt:lpstr>Slide 11</vt:lpstr>
      <vt:lpstr>Slide 12</vt:lpstr>
      <vt:lpstr>Slide 13</vt:lpstr>
      <vt:lpstr>DESPESA POR CATEGORIA ECONÔMICA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Bruna-Finanças</dc:creator>
  <cp:lastModifiedBy>Mirian.Nacli</cp:lastModifiedBy>
  <cp:revision>1202</cp:revision>
  <cp:lastPrinted>2021-09-21T11:33:31Z</cp:lastPrinted>
  <dcterms:modified xsi:type="dcterms:W3CDTF">2022-02-23T16:32:55Z</dcterms:modified>
</cp:coreProperties>
</file>