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8"/>
  </p:notesMasterIdLst>
  <p:handoutMasterIdLst>
    <p:handoutMasterId r:id="rId29"/>
  </p:handoutMasterIdLst>
  <p:sldIdLst>
    <p:sldId id="376" r:id="rId2"/>
    <p:sldId id="441" r:id="rId3"/>
    <p:sldId id="474" r:id="rId4"/>
    <p:sldId id="440" r:id="rId5"/>
    <p:sldId id="346" r:id="rId6"/>
    <p:sldId id="422" r:id="rId7"/>
    <p:sldId id="444" r:id="rId8"/>
    <p:sldId id="462" r:id="rId9"/>
    <p:sldId id="472" r:id="rId10"/>
    <p:sldId id="475" r:id="rId11"/>
    <p:sldId id="449" r:id="rId12"/>
    <p:sldId id="450" r:id="rId13"/>
    <p:sldId id="465" r:id="rId14"/>
    <p:sldId id="445" r:id="rId15"/>
    <p:sldId id="382" r:id="rId16"/>
    <p:sldId id="424" r:id="rId17"/>
    <p:sldId id="463" r:id="rId18"/>
    <p:sldId id="464" r:id="rId19"/>
    <p:sldId id="473" r:id="rId20"/>
    <p:sldId id="451" r:id="rId21"/>
    <p:sldId id="452" r:id="rId22"/>
    <p:sldId id="453" r:id="rId23"/>
    <p:sldId id="454" r:id="rId24"/>
    <p:sldId id="455" r:id="rId25"/>
    <p:sldId id="456" r:id="rId26"/>
    <p:sldId id="372" r:id="rId27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4570"/>
  </p:normalViewPr>
  <p:slideViewPr>
    <p:cSldViewPr>
      <p:cViewPr varScale="1">
        <p:scale>
          <a:sx n="68" d="100"/>
          <a:sy n="68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Plan8!$B$1</c:f>
              <c:strCache>
                <c:ptCount val="1"/>
                <c:pt idx="0">
                  <c:v>ORÇADA </c:v>
                </c:pt>
              </c:strCache>
            </c:strRef>
          </c:tx>
          <c:invertIfNegative val="0"/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Plan8!$B$2:$B$4</c:f>
              <c:numCache>
                <c:formatCode>#,##0.00</c:formatCode>
                <c:ptCount val="3"/>
                <c:pt idx="0">
                  <c:v>103101322</c:v>
                </c:pt>
                <c:pt idx="1">
                  <c:v>9194500</c:v>
                </c:pt>
                <c:pt idx="2">
                  <c:v>19649222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A0-4B3C-95CC-FB2F63B58C45}"/>
            </c:ext>
          </c:extLst>
        </c:ser>
        <c:ser>
          <c:idx val="1"/>
          <c:order val="1"/>
          <c:tx>
            <c:strRef>
              <c:f>Plan8!$C$1</c:f>
              <c:strCache>
                <c:ptCount val="1"/>
                <c:pt idx="0">
                  <c:v>ARRECADADA ATÉ O PERÍODO</c:v>
                </c:pt>
              </c:strCache>
            </c:strRef>
          </c:tx>
          <c:invertIfNegative val="0"/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Plan8!$C$2:$C$4</c:f>
              <c:numCache>
                <c:formatCode>#,##0.00</c:formatCode>
                <c:ptCount val="3"/>
                <c:pt idx="0">
                  <c:v>143105829.59999999</c:v>
                </c:pt>
                <c:pt idx="1">
                  <c:v>10407400.380000006</c:v>
                </c:pt>
                <c:pt idx="2">
                  <c:v>23618645.649999999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A0-4B3C-95CC-FB2F63B58C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926528"/>
        <c:axId val="115928064"/>
      </c:barChart>
      <c:catAx>
        <c:axId val="11592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928064"/>
        <c:crosses val="autoZero"/>
        <c:auto val="1"/>
        <c:lblAlgn val="ctr"/>
        <c:lblOffset val="100"/>
        <c:noMultiLvlLbl val="0"/>
      </c:catAx>
      <c:valAx>
        <c:axId val="1159280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9265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Plan4!$B$1</c:f>
              <c:strCache>
                <c:ptCount val="1"/>
                <c:pt idx="0">
                  <c:v>ORÇADA </c:v>
                </c:pt>
              </c:strCache>
            </c:strRef>
          </c:tx>
          <c:invertIfNegative val="0"/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Plan4!$B$2:$B$4</c:f>
              <c:numCache>
                <c:formatCode>#,##0.00</c:formatCode>
                <c:ptCount val="3"/>
                <c:pt idx="0">
                  <c:v>9200000</c:v>
                </c:pt>
                <c:pt idx="1">
                  <c:v>19649222</c:v>
                </c:pt>
                <c:pt idx="2">
                  <c:v>5669500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F-41E2-8DBC-F6777690C8F0}"/>
            </c:ext>
          </c:extLst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EMPENHADA </c:v>
                </c:pt>
              </c:strCache>
            </c:strRef>
          </c:tx>
          <c:invertIfNegative val="0"/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Plan4!$C$2:$C$4</c:f>
              <c:numCache>
                <c:formatCode>#,##0.00</c:formatCode>
                <c:ptCount val="3"/>
                <c:pt idx="0">
                  <c:v>10079953.869999999</c:v>
                </c:pt>
                <c:pt idx="1">
                  <c:v>12524268.08</c:v>
                </c:pt>
                <c:pt idx="2">
                  <c:v>5669500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6F-41E2-8DBC-F6777690C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113792"/>
        <c:axId val="120119680"/>
      </c:barChart>
      <c:catAx>
        <c:axId val="12011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119680"/>
        <c:crosses val="autoZero"/>
        <c:auto val="1"/>
        <c:lblAlgn val="ctr"/>
        <c:lblOffset val="100"/>
        <c:noMultiLvlLbl val="0"/>
      </c:catAx>
      <c:valAx>
        <c:axId val="12011968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201137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400"/>
              <a:t>RCL</a:t>
            </a:r>
            <a:r>
              <a:rPr lang="pt-BR" sz="1400" baseline="0"/>
              <a:t> ACUMULADA - 12 MESES</a:t>
            </a:r>
            <a:endParaRPr lang="pt-BR" sz="140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Plan6!$A$4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Plan6!$B$4:$M$4</c:f>
              <c:numCache>
                <c:formatCode>_(* #,##0.00_);_(* \(#,##0.00\);_(* "-"??_);_(@_)</c:formatCode>
                <c:ptCount val="12"/>
                <c:pt idx="0">
                  <c:v>9973558.8900000006</c:v>
                </c:pt>
                <c:pt idx="1">
                  <c:v>8983471.689999992</c:v>
                </c:pt>
                <c:pt idx="2">
                  <c:v>8993507.8200000003</c:v>
                </c:pt>
                <c:pt idx="3">
                  <c:v>8078569.9400000004</c:v>
                </c:pt>
                <c:pt idx="4">
                  <c:v>8213434.0500000007</c:v>
                </c:pt>
                <c:pt idx="5">
                  <c:v>10166091.33</c:v>
                </c:pt>
                <c:pt idx="6">
                  <c:v>12302351.609999992</c:v>
                </c:pt>
                <c:pt idx="7">
                  <c:v>9461777.6399999913</c:v>
                </c:pt>
                <c:pt idx="8">
                  <c:v>9736893.4299999923</c:v>
                </c:pt>
                <c:pt idx="9">
                  <c:v>11003733.49</c:v>
                </c:pt>
                <c:pt idx="10">
                  <c:v>10043374.380000006</c:v>
                </c:pt>
                <c:pt idx="11">
                  <c:v>13929527.91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28-4523-91F5-BDA8F4FB21FF}"/>
            </c:ext>
          </c:extLst>
        </c:ser>
        <c:ser>
          <c:idx val="1"/>
          <c:order val="1"/>
          <c:tx>
            <c:strRef>
              <c:f>Plan6!$A$5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Plan6!$B$5:$M$5</c:f>
              <c:numCache>
                <c:formatCode>_(* #,##0.00_);_(* \(#,##0.00\);_(* "-"??_);_(@_)</c:formatCode>
                <c:ptCount val="12"/>
                <c:pt idx="0">
                  <c:v>11607043.560000002</c:v>
                </c:pt>
                <c:pt idx="1">
                  <c:v>11187074.98</c:v>
                </c:pt>
                <c:pt idx="2">
                  <c:v>12029648.630000001</c:v>
                </c:pt>
                <c:pt idx="3">
                  <c:v>10749418.68</c:v>
                </c:pt>
                <c:pt idx="4">
                  <c:v>12668536.140000001</c:v>
                </c:pt>
                <c:pt idx="5">
                  <c:v>12320755.1</c:v>
                </c:pt>
                <c:pt idx="6">
                  <c:v>13654047.43</c:v>
                </c:pt>
                <c:pt idx="7">
                  <c:v>11880048.220000001</c:v>
                </c:pt>
                <c:pt idx="8">
                  <c:v>10399108.17</c:v>
                </c:pt>
                <c:pt idx="9">
                  <c:v>11691833.99</c:v>
                </c:pt>
                <c:pt idx="10">
                  <c:v>11033408.02</c:v>
                </c:pt>
                <c:pt idx="11">
                  <c:v>13884906.68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28-4523-91F5-BDA8F4FB2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851456"/>
        <c:axId val="116852992"/>
      </c:lineChart>
      <c:catAx>
        <c:axId val="11685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6852992"/>
        <c:crosses val="autoZero"/>
        <c:auto val="1"/>
        <c:lblAlgn val="ctr"/>
        <c:lblOffset val="100"/>
        <c:noMultiLvlLbl val="0"/>
      </c:catAx>
      <c:valAx>
        <c:axId val="116852992"/>
        <c:scaling>
          <c:orientation val="minMax"/>
          <c:min val="6000000"/>
        </c:scaling>
        <c:delete val="0"/>
        <c:axPos val="l"/>
        <c:majorGridlines/>
        <c:numFmt formatCode="_(* #,##0.00_);_(* \(#,##0.00\);_(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68514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Plan7!$B$1</c:f>
              <c:strCache>
                <c:ptCount val="1"/>
                <c:pt idx="0">
                  <c:v>RCL ACUMULADA 2º QUADRIMESTRE </c:v>
                </c:pt>
              </c:strCache>
            </c:strRef>
          </c:tx>
          <c:cat>
            <c:numRef>
              <c:f>Plan7!$A$2:$A$4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Plan7!$B$2:$B$4</c:f>
              <c:numCache>
                <c:formatCode>#,##0.00</c:formatCode>
                <c:ptCount val="3"/>
                <c:pt idx="0">
                  <c:v>104267908.98</c:v>
                </c:pt>
                <c:pt idx="1">
                  <c:v>120886292.18000001</c:v>
                </c:pt>
                <c:pt idx="2">
                  <c:v>143105829.59999999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B0-4F39-981A-4AC4DDF25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271552"/>
        <c:axId val="117273344"/>
      </c:lineChart>
      <c:catAx>
        <c:axId val="11727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7273344"/>
        <c:crosses val="autoZero"/>
        <c:auto val="1"/>
        <c:lblAlgn val="ctr"/>
        <c:lblOffset val="100"/>
        <c:noMultiLvlLbl val="0"/>
      </c:catAx>
      <c:valAx>
        <c:axId val="117273344"/>
        <c:scaling>
          <c:orientation val="minMax"/>
          <c:min val="1000000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7271552"/>
        <c:crosses val="autoZero"/>
        <c:crossBetween val="between"/>
        <c:majorUnit val="5000000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20829963088122"/>
          <c:y val="5.8147013547410809E-2"/>
          <c:w val="0.45768128497698651"/>
          <c:h val="0.86944545067333345"/>
        </c:manualLayout>
      </c:layout>
      <c:barChart>
        <c:barDir val="col"/>
        <c:grouping val="clustered"/>
        <c:varyColors val="0"/>
        <c:ser>
          <c:idx val="0"/>
          <c:order val="0"/>
          <c:tx>
            <c:v>Receita 2021 / Despesa 2021</c:v>
          </c:tx>
          <c:invertIfNegative val="0"/>
          <c:cat>
            <c:strRef>
              <c:f>Plan1!$G$6:$H$6</c:f>
              <c:strCache>
                <c:ptCount val="2"/>
                <c:pt idx="0">
                  <c:v>RECEITA</c:v>
                </c:pt>
                <c:pt idx="1">
                  <c:v>DESPESAS PAGAS </c:v>
                </c:pt>
              </c:strCache>
            </c:strRef>
          </c:cat>
          <c:val>
            <c:numRef>
              <c:f>Plan1!$G$7:$H$7</c:f>
              <c:numCache>
                <c:formatCode>#,##0.00</c:formatCode>
                <c:ptCount val="2"/>
                <c:pt idx="0">
                  <c:v>124625264.23</c:v>
                </c:pt>
                <c:pt idx="1">
                  <c:v>101155808.8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1A-46DF-8B6C-B00F2D036C49}"/>
            </c:ext>
          </c:extLst>
        </c:ser>
        <c:ser>
          <c:idx val="1"/>
          <c:order val="1"/>
          <c:tx>
            <c:v>Receita 2022 / Despesa 2022</c:v>
          </c:tx>
          <c:invertIfNegative val="0"/>
          <c:cat>
            <c:strRef>
              <c:f>Plan1!$G$6:$H$6</c:f>
              <c:strCache>
                <c:ptCount val="2"/>
                <c:pt idx="0">
                  <c:v>RECEITA</c:v>
                </c:pt>
                <c:pt idx="1">
                  <c:v>DESPESAS PAGAS </c:v>
                </c:pt>
              </c:strCache>
            </c:strRef>
          </c:cat>
          <c:val>
            <c:numRef>
              <c:f>Plan1!$G$8:$H$8</c:f>
              <c:numCache>
                <c:formatCode>#,##0.00</c:formatCode>
                <c:ptCount val="2"/>
                <c:pt idx="0">
                  <c:v>153039608.20999998</c:v>
                </c:pt>
                <c:pt idx="1">
                  <c:v>145963659.80000001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1A-46DF-8B6C-B00F2D036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89600"/>
        <c:axId val="119691136"/>
      </c:barChart>
      <c:catAx>
        <c:axId val="11968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691136"/>
        <c:crosses val="autoZero"/>
        <c:auto val="1"/>
        <c:lblAlgn val="ctr"/>
        <c:lblOffset val="100"/>
        <c:noMultiLvlLbl val="0"/>
      </c:catAx>
      <c:valAx>
        <c:axId val="11969113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9689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Plan4!$B$1</c:f>
              <c:strCache>
                <c:ptCount val="1"/>
                <c:pt idx="0">
                  <c:v>Pessoal</c:v>
                </c:pt>
              </c:strCache>
            </c:strRef>
          </c:tx>
          <c:cat>
            <c:numRef>
              <c:f>Plan4!$A$2:$A$13</c:f>
              <c:numCache>
                <c:formatCode>mmm\-yy</c:formatCode>
                <c:ptCount val="12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</c:numCache>
            </c:numRef>
          </c:cat>
          <c:val>
            <c:numRef>
              <c:f>Plan4!$B$2:$B$13</c:f>
              <c:numCache>
                <c:formatCode>_-"R$"* #,##0.00_-;\-"R$"* #,##0.00_-;_-"R$"* "-"??_-;_-@_-</c:formatCode>
                <c:ptCount val="12"/>
                <c:pt idx="0">
                  <c:v>4052282.46</c:v>
                </c:pt>
                <c:pt idx="1">
                  <c:v>4119516.38</c:v>
                </c:pt>
                <c:pt idx="2">
                  <c:v>4537149.72</c:v>
                </c:pt>
                <c:pt idx="3">
                  <c:v>6059551.3800000008</c:v>
                </c:pt>
                <c:pt idx="4">
                  <c:v>4842920.09</c:v>
                </c:pt>
                <c:pt idx="5">
                  <c:v>4948873.34</c:v>
                </c:pt>
                <c:pt idx="6">
                  <c:v>6815233.29</c:v>
                </c:pt>
                <c:pt idx="7">
                  <c:v>5029981.1499999994</c:v>
                </c:pt>
                <c:pt idx="8">
                  <c:v>5091608.09</c:v>
                </c:pt>
                <c:pt idx="9">
                  <c:v>4834726.84</c:v>
                </c:pt>
                <c:pt idx="10">
                  <c:v>5265790.6199999992</c:v>
                </c:pt>
                <c:pt idx="11">
                  <c:v>7416380.0600000005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0F-4368-9DDB-F69C42581122}"/>
            </c:ext>
          </c:extLst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RCL</c:v>
                </c:pt>
              </c:strCache>
            </c:strRef>
          </c:tx>
          <c:cat>
            <c:numRef>
              <c:f>Plan4!$A$2:$A$13</c:f>
              <c:numCache>
                <c:formatCode>mmm\-yy</c:formatCode>
                <c:ptCount val="12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</c:numCache>
            </c:numRef>
          </c:cat>
          <c:val>
            <c:numRef>
              <c:f>Plan4!$C$2:$C$13</c:f>
              <c:numCache>
                <c:formatCode>_-"R$"* #,##0.00_-;\-"R$"* #,##0.00_-;_-"R$"* "-"??_-;_-@_-</c:formatCode>
                <c:ptCount val="12"/>
                <c:pt idx="0">
                  <c:v>11607043.560000002</c:v>
                </c:pt>
                <c:pt idx="1">
                  <c:v>11187074.98</c:v>
                </c:pt>
                <c:pt idx="2">
                  <c:v>12029648.630000001</c:v>
                </c:pt>
                <c:pt idx="3">
                  <c:v>10749418.68</c:v>
                </c:pt>
                <c:pt idx="4">
                  <c:v>12668536.140000001</c:v>
                </c:pt>
                <c:pt idx="5">
                  <c:v>12320755.1</c:v>
                </c:pt>
                <c:pt idx="6">
                  <c:v>13654047.43</c:v>
                </c:pt>
                <c:pt idx="7">
                  <c:v>11880048.220000001</c:v>
                </c:pt>
                <c:pt idx="8">
                  <c:v>10399108.17</c:v>
                </c:pt>
                <c:pt idx="9">
                  <c:v>11691833.99</c:v>
                </c:pt>
                <c:pt idx="10">
                  <c:v>11033408.02</c:v>
                </c:pt>
                <c:pt idx="11">
                  <c:v>13884906.68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0F-4368-9DDB-F69C42581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13920"/>
        <c:axId val="117315456"/>
      </c:lineChart>
      <c:dateAx>
        <c:axId val="1173139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7315456"/>
        <c:crosses val="autoZero"/>
        <c:auto val="1"/>
        <c:lblOffset val="100"/>
        <c:baseTimeUnit val="months"/>
      </c:dateAx>
      <c:valAx>
        <c:axId val="117315456"/>
        <c:scaling>
          <c:orientation val="minMax"/>
        </c:scaling>
        <c:delete val="0"/>
        <c:axPos val="l"/>
        <c:majorGridlines/>
        <c:numFmt formatCode="_-&quot;R$&quot;* #,##0.00_-;\-&quot;R$&quot;* #,##0.00_-;_-&quot;R$&quot;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73139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325824"/>
        <c:axId val="117351168"/>
      </c:barChart>
      <c:catAx>
        <c:axId val="11732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351168"/>
        <c:crosses val="autoZero"/>
        <c:auto val="1"/>
        <c:lblAlgn val="ctr"/>
        <c:lblOffset val="100"/>
        <c:noMultiLvlLbl val="0"/>
      </c:catAx>
      <c:valAx>
        <c:axId val="117351168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17325824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357184"/>
        <c:axId val="117371264"/>
      </c:barChart>
      <c:catAx>
        <c:axId val="11735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371264"/>
        <c:crosses val="autoZero"/>
        <c:auto val="1"/>
        <c:lblAlgn val="ctr"/>
        <c:lblOffset val="100"/>
        <c:noMultiLvlLbl val="0"/>
      </c:catAx>
      <c:valAx>
        <c:axId val="117371264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17357184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Plan3!$B$3</c:f>
              <c:strCache>
                <c:ptCount val="1"/>
                <c:pt idx="0">
                  <c:v>INICIAL (a) </c:v>
                </c:pt>
              </c:strCache>
            </c:strRef>
          </c:tx>
          <c:invertIfNegative val="0"/>
          <c:cat>
            <c:strRef>
              <c:f>Plan3!$A$4:$A$11</c:f>
              <c:strCache>
                <c:ptCount val="8"/>
                <c:pt idx="0">
                  <c:v>2 - SECRETARIA DE GOVERNO - SEGOV </c:v>
                </c:pt>
                <c:pt idx="1">
                  <c:v>3 - SEC.DE COMUNICAÇÃO SOCIAL - SECOM </c:v>
                </c:pt>
                <c:pt idx="2">
                  <c:v>4 - SEC. DE NEGOCIOS JURIDICOS - SENJUR </c:v>
                </c:pt>
                <c:pt idx="3">
                  <c:v>5 - SEC. DE FINANÇAS E PLANEJ. - SEFIP </c:v>
                </c:pt>
                <c:pt idx="4">
                  <c:v>6 - SEC. DE ADM E REC. HUMANOS - SARH </c:v>
                </c:pt>
                <c:pt idx="5">
                  <c:v>13 - ENCARGOS GERAIS DO MUNICÍPIO </c:v>
                </c:pt>
                <c:pt idx="6">
                  <c:v>14 - DEFESA CIVIL </c:v>
                </c:pt>
                <c:pt idx="7">
                  <c:v>99 - RESERVA DE CONTINGÊNCIA </c:v>
                </c:pt>
              </c:strCache>
            </c:strRef>
          </c:cat>
          <c:val>
            <c:numRef>
              <c:f>Plan3!$B$4:$B$11</c:f>
              <c:numCache>
                <c:formatCode>#,##0.00</c:formatCode>
                <c:ptCount val="8"/>
                <c:pt idx="0">
                  <c:v>1926000</c:v>
                </c:pt>
                <c:pt idx="1">
                  <c:v>1115000</c:v>
                </c:pt>
                <c:pt idx="2">
                  <c:v>1297500</c:v>
                </c:pt>
                <c:pt idx="3">
                  <c:v>2900000</c:v>
                </c:pt>
                <c:pt idx="4">
                  <c:v>5827720</c:v>
                </c:pt>
                <c:pt idx="5">
                  <c:v>7228400</c:v>
                </c:pt>
                <c:pt idx="6">
                  <c:v>70000</c:v>
                </c:pt>
                <c:pt idx="7">
                  <c:v>1060000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80-4FEC-A47C-5E0E24EB6A54}"/>
            </c:ext>
          </c:extLst>
        </c:ser>
        <c:ser>
          <c:idx val="1"/>
          <c:order val="1"/>
          <c:tx>
            <c:strRef>
              <c:f>Plan3!$C$3</c:f>
              <c:strCache>
                <c:ptCount val="1"/>
                <c:pt idx="0">
                  <c:v>EMPENHADA (b) </c:v>
                </c:pt>
              </c:strCache>
            </c:strRef>
          </c:tx>
          <c:invertIfNegative val="0"/>
          <c:cat>
            <c:strRef>
              <c:f>Plan3!$A$4:$A$11</c:f>
              <c:strCache>
                <c:ptCount val="8"/>
                <c:pt idx="0">
                  <c:v>2 - SECRETARIA DE GOVERNO - SEGOV </c:v>
                </c:pt>
                <c:pt idx="1">
                  <c:v>3 - SEC.DE COMUNICAÇÃO SOCIAL - SECOM </c:v>
                </c:pt>
                <c:pt idx="2">
                  <c:v>4 - SEC. DE NEGOCIOS JURIDICOS - SENJUR </c:v>
                </c:pt>
                <c:pt idx="3">
                  <c:v>5 - SEC. DE FINANÇAS E PLANEJ. - SEFIP </c:v>
                </c:pt>
                <c:pt idx="4">
                  <c:v>6 - SEC. DE ADM E REC. HUMANOS - SARH </c:v>
                </c:pt>
                <c:pt idx="5">
                  <c:v>13 - ENCARGOS GERAIS DO MUNICÍPIO </c:v>
                </c:pt>
                <c:pt idx="6">
                  <c:v>14 - DEFESA CIVIL </c:v>
                </c:pt>
                <c:pt idx="7">
                  <c:v>99 - RESERVA DE CONTINGÊNCIA </c:v>
                </c:pt>
              </c:strCache>
            </c:strRef>
          </c:cat>
          <c:val>
            <c:numRef>
              <c:f>Plan3!$C$4:$C$11</c:f>
              <c:numCache>
                <c:formatCode>#,##0.00</c:formatCode>
                <c:ptCount val="8"/>
                <c:pt idx="0">
                  <c:v>2200859.25</c:v>
                </c:pt>
                <c:pt idx="1">
                  <c:v>1516138.8800000001</c:v>
                </c:pt>
                <c:pt idx="2">
                  <c:v>1759242.04</c:v>
                </c:pt>
                <c:pt idx="3">
                  <c:v>4342880.8500000006</c:v>
                </c:pt>
                <c:pt idx="4">
                  <c:v>6579611.8100000005</c:v>
                </c:pt>
                <c:pt idx="5">
                  <c:v>12841240.210000001</c:v>
                </c:pt>
                <c:pt idx="6" formatCode="General">
                  <c:v>0</c:v>
                </c:pt>
                <c:pt idx="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80-4FEC-A47C-5E0E24EB6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24768"/>
        <c:axId val="119826304"/>
      </c:barChart>
      <c:catAx>
        <c:axId val="119824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826304"/>
        <c:crosses val="autoZero"/>
        <c:auto val="1"/>
        <c:lblAlgn val="ctr"/>
        <c:lblOffset val="100"/>
        <c:noMultiLvlLbl val="0"/>
      </c:catAx>
      <c:valAx>
        <c:axId val="1198263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9824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Plan6!$A$4:$A$9</c:f>
              <c:strCache>
                <c:ptCount val="6"/>
                <c:pt idx="0">
                  <c:v>7 - SEC. DESENVOL. URBANO E LOGIST. - SMDUL</c:v>
                </c:pt>
                <c:pt idx="1">
                  <c:v>8 - SEC. DESENV ECONOMICO E AGROP. - SMDEA </c:v>
                </c:pt>
                <c:pt idx="2">
                  <c:v>9 - SEC TURISMO E MEIO AMBIENTE - SMTMA </c:v>
                </c:pt>
                <c:pt idx="3">
                  <c:v>10 - SEC. DE EDUCAÇÃO CULTURA E ESPORTES - SMECEL</c:v>
                </c:pt>
                <c:pt idx="4">
                  <c:v>11 - SECRETARIA DE SAÚDE - SEMUS</c:v>
                </c:pt>
                <c:pt idx="5">
                  <c:v>12 - SEC. HABITAÇÃO E DESENV SOCIAL – SMHDES </c:v>
                </c:pt>
              </c:strCache>
            </c:strRef>
          </c:cat>
          <c:val>
            <c:numRef>
              <c:f>Plan6!$B$4:$B$9</c:f>
              <c:numCache>
                <c:formatCode>#,##0.00</c:formatCode>
                <c:ptCount val="6"/>
                <c:pt idx="0">
                  <c:v>14736568</c:v>
                </c:pt>
                <c:pt idx="1">
                  <c:v>1115100</c:v>
                </c:pt>
                <c:pt idx="2">
                  <c:v>1122000</c:v>
                </c:pt>
                <c:pt idx="3">
                  <c:v>32825232</c:v>
                </c:pt>
                <c:pt idx="4">
                  <c:v>21902002</c:v>
                </c:pt>
                <c:pt idx="5">
                  <c:v>4316300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DE-4F6B-8D47-CB8A5C6EFDB6}"/>
            </c:ext>
          </c:extLst>
        </c:ser>
        <c:ser>
          <c:idx val="1"/>
          <c:order val="1"/>
          <c:invertIfNegative val="0"/>
          <c:cat>
            <c:strRef>
              <c:f>Plan6!$A$4:$A$9</c:f>
              <c:strCache>
                <c:ptCount val="6"/>
                <c:pt idx="0">
                  <c:v>7 - SEC. DESENVOL. URBANO E LOGIST. - SMDUL</c:v>
                </c:pt>
                <c:pt idx="1">
                  <c:v>8 - SEC. DESENV ECONOMICO E AGROP. - SMDEA </c:v>
                </c:pt>
                <c:pt idx="2">
                  <c:v>9 - SEC TURISMO E MEIO AMBIENTE - SMTMA </c:v>
                </c:pt>
                <c:pt idx="3">
                  <c:v>10 - SEC. DE EDUCAÇÃO CULTURA E ESPORTES - SMECEL</c:v>
                </c:pt>
                <c:pt idx="4">
                  <c:v>11 - SECRETARIA DE SAÚDE - SEMUS</c:v>
                </c:pt>
                <c:pt idx="5">
                  <c:v>12 - SEC. HABITAÇÃO E DESENV SOCIAL – SMHDES </c:v>
                </c:pt>
              </c:strCache>
            </c:strRef>
          </c:cat>
          <c:val>
            <c:numRef>
              <c:f>Plan6!$C$4:$C$9</c:f>
              <c:numCache>
                <c:formatCode>#,##0.00</c:formatCode>
                <c:ptCount val="6"/>
                <c:pt idx="0">
                  <c:v>48909432.390000001</c:v>
                </c:pt>
                <c:pt idx="1">
                  <c:v>1349252.87</c:v>
                </c:pt>
                <c:pt idx="2">
                  <c:v>1440613.98</c:v>
                </c:pt>
                <c:pt idx="3">
                  <c:v>41458686.170000002</c:v>
                </c:pt>
                <c:pt idx="4">
                  <c:v>37297584.880000003</c:v>
                </c:pt>
                <c:pt idx="5">
                  <c:v>6249590.5900000008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DE-4F6B-8D47-CB8A5C6EF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51264"/>
        <c:axId val="119853056"/>
      </c:barChart>
      <c:catAx>
        <c:axId val="119851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853056"/>
        <c:crosses val="autoZero"/>
        <c:auto val="1"/>
        <c:lblAlgn val="ctr"/>
        <c:lblOffset val="100"/>
        <c:noMultiLvlLbl val="0"/>
      </c:catAx>
      <c:valAx>
        <c:axId val="1198530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9851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B9EE5A-E966-4B6E-AC50-4A59BBA31BA5}" type="datetimeFigureOut">
              <a:rPr lang="pt-BR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6BF93A-3C24-4610-BF1E-0BAF2E5A53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74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90E8E6-4B26-466E-B399-018055E1B9A6}" type="datetimeFigureOut">
              <a:rPr lang="pt-BR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2" rIns="90982" bIns="45492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82" tIns="45492" rIns="90982" bIns="4549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1B8C78-9335-43F9-9631-60EF99491E5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9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7" tIns="45490" rIns="90977" bIns="4549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7412" name="Espaço Reservado para Número de Slide 3"/>
          <p:cNvSpPr txBox="1">
            <a:spLocks noGrp="1"/>
          </p:cNvSpPr>
          <p:nvPr/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90" rIns="90977" bIns="4549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7CC20BC-A8A6-4C77-8067-688E05FDF3D6}" type="slidenum">
              <a:rPr lang="pt-BR" sz="1200"/>
              <a:pPr algn="r" eaLnBrk="1" hangingPunct="1"/>
              <a:t>1</a:t>
            </a:fld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36997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61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230" indent="-284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27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18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09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00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91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827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6738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138FFE-550E-494C-9494-A735E3995378}" type="slidenum">
              <a:rPr lang="pt-BR" smtClean="0"/>
              <a:pPr eaLnBrk="1" hangingPunct="1">
                <a:defRPr/>
              </a:pPr>
              <a:t>5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8906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40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31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D6B3-7F35-416E-901B-AF13AC667C18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E851-CB7C-43D0-8EB6-B7DE039A99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76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169ED-B561-4435-8737-89C8E4D7FB11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7918-60AB-4648-8FA9-630AE9150C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4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0514-2F38-48B3-B210-0CEDF40B2698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E747-7E07-4DAF-B3DE-5144355B5C2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4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52013-7417-41E7-9016-CD4A4FDF7D51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26A0-40FD-47B7-91D2-7CFAECC7A78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3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A51F0-EB3E-4E1B-AC51-B9B0E791F444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AD9A-B3D2-4C98-9D51-B9E7D13EEE4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2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BAF9C-9AB5-4953-B2A5-53F623C77869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F451-485C-4D02-ABFA-AF883DD8A5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0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34AF2-950B-4BB2-8F0D-6B83C1F56CAB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6643-A2E2-4638-9D7B-5535BD9252F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0CD-5804-492D-B07E-A48F1DF2C0D3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4752F-A2BA-4943-AAC9-DA7A635A3D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059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F0087-0236-4631-A3CD-9B1F543343A5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26056-6AAB-464B-B378-1B336CF07C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4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6B75-58EC-42C0-B568-B97A6808D03B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1865-2FD8-49F9-A108-FA59A51D4C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16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729E3-A011-4E4B-AC17-F4611A8F920B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66E5-BF48-46BE-9027-769AA08D6F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169E6-3665-4FE3-A90E-2DDE7A368C6F}" type="datetimeFigureOut">
              <a:rPr lang="pt-BR" smtClean="0"/>
              <a:pPr>
                <a:defRPr/>
              </a:pPr>
              <a:t>23/02/2023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1F3A-5FD1-4AE7-9D71-8FB51EBDBFC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06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jaguariaiva.pr.gov.br/transparenci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1" name="Picture 4" descr="SEFIN"/>
          <p:cNvSpPr>
            <a:spLocks noChangeAspect="1" noChangeArrowheads="1"/>
          </p:cNvSpPr>
          <p:nvPr/>
        </p:nvSpPr>
        <p:spPr bwMode="auto">
          <a:xfrm>
            <a:off x="1116013" y="2708920"/>
            <a:ext cx="6985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40" y="692696"/>
            <a:ext cx="1227975" cy="1120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2276872"/>
            <a:ext cx="82804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sz="3200" dirty="0">
              <a:solidFill>
                <a:srgbClr val="00660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6600"/>
                </a:solidFill>
              </a:rPr>
              <a:t>III Quadrimestre de 2022</a:t>
            </a:r>
            <a:endParaRPr lang="pt-BR" sz="3200" b="1" dirty="0">
              <a:solidFill>
                <a:srgbClr val="006600"/>
              </a:solidFill>
            </a:endParaRPr>
          </a:p>
          <a:p>
            <a:pPr algn="ctr"/>
            <a:endParaRPr lang="pt-BR" sz="3200" b="1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Bruna Silva Miranda </a:t>
            </a:r>
            <a:r>
              <a:rPr lang="pt-BR" sz="1400" b="1" dirty="0" err="1" smtClean="0">
                <a:solidFill>
                  <a:srgbClr val="006600"/>
                </a:solidFill>
              </a:rPr>
              <a:t>Zivigicoski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Secretária Municipal de Finanças e Planejamento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Sandro Paulo Carneiro</a:t>
            </a:r>
            <a:endParaRPr lang="pt-BR" sz="1400" b="1" dirty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Contador Municipal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Edson da Silva </a:t>
            </a:r>
            <a:r>
              <a:rPr lang="pt-BR" sz="1400" b="1" dirty="0" err="1" smtClean="0">
                <a:solidFill>
                  <a:srgbClr val="006600"/>
                </a:solidFill>
              </a:rPr>
              <a:t>Naizer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Controle Interno</a:t>
            </a:r>
            <a:endParaRPr lang="pt-BR" sz="1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5696" y="764704"/>
            <a:ext cx="72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rgbClr val="006600"/>
                </a:solidFill>
              </a:rPr>
              <a:t>MUNICÍPIO DE JAGUARIAÍVA</a:t>
            </a:r>
          </a:p>
          <a:p>
            <a:pPr algn="ctr"/>
            <a:r>
              <a:rPr lang="pt-BR" sz="2400" dirty="0" smtClean="0">
                <a:solidFill>
                  <a:srgbClr val="006600"/>
                </a:solidFill>
              </a:rPr>
              <a:t>Secretaria Municipal de Finanças e Planejamento</a:t>
            </a:r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Comparativo Receita x Despesa</a:t>
            </a:r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947687"/>
              </p:ext>
            </p:extLst>
          </p:nvPr>
        </p:nvGraphicFramePr>
        <p:xfrm>
          <a:off x="1763688" y="1268760"/>
          <a:ext cx="5832648" cy="158305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224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PAGAS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68"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dirty="0" smtClean="0"/>
                        <a:t>124.625.264,23</a:t>
                      </a:r>
                    </a:p>
                    <a:p>
                      <a:pPr algn="ctr" fontAlgn="b"/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101.155.808,80 </a:t>
                      </a:r>
                    </a:p>
                    <a:p>
                      <a:pPr algn="ctr" rtl="0" fontAlgn="ctr"/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96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153.039.608,21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145.963.659,80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683568" y="3068960"/>
          <a:ext cx="7920880" cy="3516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202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496300" cy="1224434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pt-BR" sz="8800" b="1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11200" b="1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DESPESAS COM PESSOAL </a:t>
            </a:r>
          </a:p>
          <a:p>
            <a:pPr algn="ctr">
              <a:spcBef>
                <a:spcPct val="0"/>
              </a:spcBef>
              <a:buNone/>
            </a:pPr>
            <a:r>
              <a:rPr lang="pt-BR" sz="8000" dirty="0" smtClean="0"/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De acordo com o disposto no Art.18º  da Lei de Responsabilidade Fiscal:</a:t>
            </a:r>
          </a:p>
          <a:p>
            <a:pPr>
              <a:buFont typeface="Arial" charset="0"/>
              <a:buNone/>
            </a:pPr>
            <a:endParaRPr lang="pt-BR" sz="8000" dirty="0" smtClean="0"/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600" dirty="0" smtClean="0"/>
              <a:t>	</a:t>
            </a: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467544" y="1844824"/>
            <a:ext cx="82073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“Para os efeitos desta Lei Complementar, entende-se como despesa total com pessoal: o somatório dos gastos do ente da Federação com os ativos, os inativos e os pensionistas, relativos a mandatos eletivos, cargos, funções ou empregos, civis, militares e de membros de Poder, com quaisquer espécies remuneratórias, tais como vencimentos e vantagens, fixas e variáveis, subsídios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proventos </a:t>
            </a:r>
            <a:r>
              <a:rPr lang="pt-BR" dirty="0">
                <a:latin typeface="Arial" pitchFamily="34" charset="0"/>
                <a:cs typeface="Arial" pitchFamily="34" charset="0"/>
              </a:rPr>
              <a:t>da aposentadoria, reformas e pensões, inclusive adicionais, gratificações, horas extras e vantagens pessoais de qualquer natureza, bem como encargos sociais e contribuições recolhidas pelo ente às entidades de previdência”.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19672" y="4725144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Limite Máximo     -    54%</a:t>
            </a:r>
          </a:p>
          <a:p>
            <a:pPr algn="ctr"/>
            <a:r>
              <a:rPr lang="pt-BR" b="1" dirty="0" smtClean="0"/>
              <a:t>Limite Prudencial - 51,30%</a:t>
            </a:r>
          </a:p>
          <a:p>
            <a:pPr algn="ctr"/>
            <a:r>
              <a:rPr lang="pt-BR" b="1" dirty="0" smtClean="0"/>
              <a:t>Até 31 de Dezembro de 2022     </a:t>
            </a:r>
            <a:r>
              <a:rPr lang="pt-BR" sz="2800" b="1" dirty="0" smtClean="0"/>
              <a:t>-  </a:t>
            </a:r>
            <a:r>
              <a:rPr lang="pt-BR" sz="2800" b="1" dirty="0" smtClean="0">
                <a:cs typeface="+mn-cs"/>
              </a:rPr>
              <a:t>44,56%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516216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 COM PESSOAL ACUMULADA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84611"/>
              </p:ext>
            </p:extLst>
          </p:nvPr>
        </p:nvGraphicFramePr>
        <p:xfrm>
          <a:off x="323528" y="764704"/>
          <a:ext cx="8496944" cy="55111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315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ATIVO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64.409.124,69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INATIVO, PENSIONISTAS E OUTROS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64.409.124,69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143.105.829,60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44,56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II, e III, art. 20 da LRF) – 54%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76.359.147,98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PRUDENCIAL (parágrafo único do art. 22 da LRF) – 51,30%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72.541.190,58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ALERTA 48,60%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68.723.233,18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611560" y="404664"/>
            <a:ext cx="7848872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Comportamento da RCL X DESPESA COM PESSOAL </a:t>
            </a:r>
          </a:p>
          <a:p>
            <a:pPr algn="ctr"/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590911"/>
              </p:ext>
            </p:extLst>
          </p:nvPr>
        </p:nvGraphicFramePr>
        <p:xfrm>
          <a:off x="611560" y="1268760"/>
          <a:ext cx="79928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886700" cy="1325563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DESPESA POR CATEGORIA ECONÔMICA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6256"/>
              </p:ext>
            </p:extLst>
          </p:nvPr>
        </p:nvGraphicFramePr>
        <p:xfrm>
          <a:off x="323528" y="1052736"/>
          <a:ext cx="8424935" cy="501732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LIQUIDADA ATÉ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113.424.088,50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150.243.767,87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132,46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84.574.866,50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127.639.545,92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150,92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9.200.000,00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10.079.953,87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109,56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28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19.649.222,00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12.524.268,08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63,74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8.994.860,00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20.493.552,34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227,83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8.994.860,00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20.493.552,34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227,83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LEGISLATIVO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5.669.500,00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5.669.500,00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3.872.095,50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131.960.544,00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176.406.820,21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133,68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1268" name="Retângulo 6"/>
          <p:cNvSpPr>
            <a:spLocks noChangeArrowheads="1"/>
          </p:cNvSpPr>
          <p:nvPr/>
        </p:nvSpPr>
        <p:spPr bwMode="auto">
          <a:xfrm>
            <a:off x="827584" y="692696"/>
            <a:ext cx="74163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82494"/>
              </p:ext>
            </p:extLst>
          </p:nvPr>
        </p:nvGraphicFramePr>
        <p:xfrm>
          <a:off x="323528" y="1268760"/>
          <a:ext cx="8498639" cy="370777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7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GOVERNO - SEGOV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1.926.000,00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2.200.859,25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2.200.859,25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114,27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- SECOM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1.115.000,00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1.516.138,88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1.511.395,72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135,97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SEC. DE NEGOCIOS JURIDICOS - SENJUR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1.297.500,00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1.759.242,04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1.759.242,04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135,58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FINANÇAS E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PLANEJ. - SEFIP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2.900.000,00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4.342.880,85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4.328.285,75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149,75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HUMANOS - SARH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5.827.720,00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6.579.611,81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6.514.774,60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112,90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13 - ENCARGOS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7.228.400,00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12.841.240,21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12.841.240,21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177,65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14 - DEFESA CIVIL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3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CONTINGÊNCIA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43735"/>
              </p:ext>
            </p:extLst>
          </p:nvPr>
        </p:nvGraphicFramePr>
        <p:xfrm>
          <a:off x="1259632" y="2492896"/>
          <a:ext cx="64807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97449"/>
              </p:ext>
            </p:extLst>
          </p:nvPr>
        </p:nvGraphicFramePr>
        <p:xfrm>
          <a:off x="1331640" y="2492896"/>
          <a:ext cx="64807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6"/>
          <p:cNvSpPr>
            <a:spLocks noChangeArrowheads="1"/>
          </p:cNvSpPr>
          <p:nvPr/>
        </p:nvSpPr>
        <p:spPr bwMode="auto">
          <a:xfrm>
            <a:off x="863848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10540" y="1108710"/>
          <a:ext cx="8309932" cy="5416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03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27584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51520" y="1196752"/>
          <a:ext cx="8712969" cy="405230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88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18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24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SEC. DESENVOL. URBANO E LOGIST. - SMDUL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14.736.568,00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48.909.432,39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34.309.393,27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331,89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24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8 - SEC. DESENV ECONOMICO E AGROP. - SMDEA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1.115.100,00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1.349.252,87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1.349.252,87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120,99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9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9 - SEC TURISMO E MEIO AMBIENTE - SMTMA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1.122.000,00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1.440.613,98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1.440.613,98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128,39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883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10 - 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 - SMECEL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32.825.232,00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41.458.686,17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38.875.489,78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126,30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883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11 - 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 - SEMUS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21.902.002,00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37.297.584,88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36.782.582,25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170,29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9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12 - SEC. HABITAÇÃO E DESENV SOCIAL – SMHDES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4.316.300,00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6.249.590,59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6.219.968,54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144,79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917">
                <a:tc>
                  <a:txBody>
                    <a:bodyPr/>
                    <a:lstStyle/>
                    <a:p>
                      <a:pPr algn="l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69.463.802,00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127.665.703,44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109.967.465,30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183,78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99592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323528" y="1124744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092963"/>
              </p:ext>
            </p:extLst>
          </p:nvPr>
        </p:nvGraphicFramePr>
        <p:xfrm>
          <a:off x="755576" y="1268760"/>
          <a:ext cx="7704859" cy="127879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95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ORÇADA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9.200.000,00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10.079.953,87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10.079.953,87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109,56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19.649.222,00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12.524.268,08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12.524.268,08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63,74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LEGISLATIVO (repasse)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5.669.500,00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5.669.500,00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5.669.500,00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907704" y="548680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9900"/>
                </a:solidFill>
              </a:rPr>
              <a:t>DESPESAS POR </a:t>
            </a:r>
            <a:r>
              <a:rPr lang="pt-BR" sz="2000" b="1" dirty="0" smtClean="0">
                <a:solidFill>
                  <a:srgbClr val="009900"/>
                </a:solidFill>
              </a:rPr>
              <a:t>SECRETARIAS</a:t>
            </a:r>
            <a:endParaRPr lang="pt-BR" sz="2000" b="1" dirty="0">
              <a:solidFill>
                <a:srgbClr val="00990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00400"/>
              </p:ext>
            </p:extLst>
          </p:nvPr>
        </p:nvGraphicFramePr>
        <p:xfrm>
          <a:off x="755575" y="2749372"/>
          <a:ext cx="7704859" cy="355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954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611560" y="1124744"/>
            <a:ext cx="7975416" cy="438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METAS FISCAIS 2022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de Responsabilidade Fiscal </a:t>
            </a: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LRF, foi inserida em nosso ordenamento jurídico para estabelecer, de modo geral, normas de finanças públicas voltadas para a responsabilização da gestão fiscal.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Trata-se de linhas esparsas de diversas regras para que o gestor público não comprometa a administração Pública,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 campo financeiro e orçamentário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Dentre os mecanismos de controle fiscal inseridos na LRF, temos a figura da audiência pública de avaliação de metas fiscais.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16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PLANEJAMENTO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É o grande princípio da Lei de Responsabilidade Fiscal. </a:t>
            </a:r>
            <a:r>
              <a:rPr lang="pt-PT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4.320/64, em seu Artigo 48, alínea b, define como necessário: MANTER, DURANTE O EXERCÍCIO, NA MEDIDA DO POSSÍVEL, O EQUILÍBRIO ENTRE A RECEITA ARRECADADA E A DESPESA REALIZADA, DE MODO A REDUZIR AO MÍNIMO EVENTUAIS INSUFICIÊNCIAS DE TESOURARIA.</a:t>
            </a: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FUNDEB AO MAGISTÉRIO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0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ctr">
              <a:buFont typeface="Arial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 acordo com o disposto no Art.7º da Lei Federal 9424/96, o recurso do FUNDEB obrigatoriamente no mínimo 70% deve ser direcionado em despesas com o Magistério (Remuneração e Vantagens Fixas, 13º Salário, Férias, Licenças Especiais, etc. e Encargos Previdenciários Patronais dos Professores, Diretores, Inspetores, Orientadores, etc.), junto às Escolas Municipais do Ensino Fundamental.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/>
              <a:t>	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FUNDEB na remuneração do Magistério, gasto mínimo de 70%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Até 31 de Dezembro de 2022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67,93%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pt-BR" sz="2000" b="1" dirty="0" smtClean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</p:txBody>
      </p:sp>
      <p:sp>
        <p:nvSpPr>
          <p:cNvPr id="7" name="Retângulo 6"/>
          <p:cNvSpPr/>
          <p:nvPr/>
        </p:nvSpPr>
        <p:spPr>
          <a:xfrm>
            <a:off x="2123728" y="6165304"/>
            <a:ext cx="67006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12/2022</a:t>
            </a:r>
            <a:endParaRPr lang="pt-BR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98777"/>
              </p:ext>
            </p:extLst>
          </p:nvPr>
        </p:nvGraphicFramePr>
        <p:xfrm>
          <a:off x="395536" y="1700808"/>
          <a:ext cx="8496944" cy="388843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0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DEMONSTRATIVO DAS RECEITAS E DESPESAS EMPENHADAS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 MDE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RECURSOS DO FUNDEB RECEBIDOS NO EXERCÍCIO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24.919.768,21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A SER APLICADO NA REMUNERAÇÃO DOS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PROFISSIONAIS DO MAGISTÉRIO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17.443.837,74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DESPESAS COM REMUNERAÇÃO DOS PROFISSIONAIS DO MAGISTÉRIO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16.007.468,86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67,93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2123728" y="6309320"/>
            <a:ext cx="67687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12/2022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63848" y="586994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363272" cy="439283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Book Antiqua" pitchFamily="18" charset="0"/>
              </a:rPr>
              <a:t> 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 limite mínimo em despesas com educação é citado no Art. 212 da Constituição Federal:</a:t>
            </a: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“A União aplicará, anualmente, nunca menos de dezoito, e os Estados, o Distrito Federal e os Municípios vinte e cinco por cento, no mínimo, da receita resultante de impostos, compreendida a proveniente de transferências, na manutenção e desenvolvimento do ensino”.</a:t>
            </a:r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Índice ajustado de Aplicação no Ensino</a:t>
            </a: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(Mínimo de 25%)</a:t>
            </a:r>
          </a:p>
          <a:p>
            <a:pPr algn="ctr">
              <a:buFont typeface="Arial" charset="0"/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	 Até 31 de Dezembro de 2022    </a:t>
            </a:r>
            <a:r>
              <a:rPr lang="pt-BR" sz="2800" b="1" dirty="0" smtClean="0">
                <a:latin typeface="Arial" charset="0"/>
              </a:rPr>
              <a:t>25,08%</a:t>
            </a:r>
          </a:p>
          <a:p>
            <a:pPr algn="ctr">
              <a:buFont typeface="Arial" charset="0"/>
              <a:buNone/>
            </a:pPr>
            <a:endParaRPr lang="pt-BR" sz="2800" b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12/2022</a:t>
            </a:r>
            <a:endParaRPr lang="pt-BR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527778"/>
              </p:ext>
            </p:extLst>
          </p:nvPr>
        </p:nvGraphicFramePr>
        <p:xfrm>
          <a:off x="323528" y="1556792"/>
          <a:ext cx="8496944" cy="457143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184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DEZEMBRO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2022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53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BRUTA 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111.583.530,63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 A SER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27.895.882,66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DEDUÇÕES CONSTITUCIONAIS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27.988.948,67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12/2022</a:t>
            </a:r>
            <a:endParaRPr lang="pt-BR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569325" cy="54340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dirty="0" smtClean="0">
              <a:solidFill>
                <a:srgbClr val="008000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pt-BR" sz="2000" dirty="0" smtClean="0">
                <a:latin typeface="Book Antiqua" pitchFamily="18" charset="0"/>
              </a:rPr>
              <a:t>	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 Art. 77, Inciso III, do ADCT da Constituição Federal, dispõe: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“Os recursos mínimos aplicados nas ações e serviços públicos de saúde serão equivalentes, no caso dos Municípios,  </a:t>
            </a:r>
          </a:p>
          <a:p>
            <a:pPr algn="ctr" eaLnBrk="1" hangingPunct="1">
              <a:buFontTx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15%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(quinze por cento)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 produto arrecadação dos impostos a que se refere o Art. 156 e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dos recursos que tratam os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arts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158 e 159, Inciso I, alínea. B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e parágrafo 3º.</a:t>
            </a:r>
          </a:p>
          <a:p>
            <a:pPr algn="just" eaLnBrk="1" hangingPunct="1">
              <a:buFontTx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Índice ajustado de Aplicação na  SAÚDE</a:t>
            </a:r>
          </a:p>
          <a:p>
            <a:pPr algn="ctr">
              <a:buFont typeface="Arial" charset="0"/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 Até 31 de Dezembro de 2022   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23,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80</a:t>
            </a:r>
            <a:r>
              <a:rPr lang="pt-BR" sz="2800" b="1" dirty="0" smtClean="0">
                <a:latin typeface="Arial" charset="0"/>
              </a:rPr>
              <a:t>% </a:t>
            </a:r>
          </a:p>
          <a:p>
            <a:pPr algn="just" eaLnBrk="1" hangingPunct="1">
              <a:buFontTx/>
              <a:buNone/>
            </a:pPr>
            <a:endParaRPr lang="pt-BR" sz="18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800" dirty="0" smtClean="0">
              <a:latin typeface="Book Antiqu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12/2022</a:t>
            </a:r>
            <a:endParaRPr lang="pt-BR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85335"/>
              </p:ext>
            </p:extLst>
          </p:nvPr>
        </p:nvGraphicFramePr>
        <p:xfrm>
          <a:off x="323528" y="1124744"/>
          <a:ext cx="8496944" cy="482453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97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DEZEMBRO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2022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860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107.727.736,77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MÍNIMA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APLICAR –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16.159.160,51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86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APÓS DEDUÇÕES DO SUS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25.641.466,28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APLICADO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MAIOR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9.482.305,76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23,80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5363" name="Picture 2" descr="F:\LOGOS RESOLUÇÃO MENOR\BRASÃO CIRC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8625"/>
            <a:ext cx="1158875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619283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8" y="4293096"/>
            <a:ext cx="78305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Obrigada a todos!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Para mais informações acessar o </a:t>
            </a:r>
            <a:r>
              <a:rPr lang="pt-BR" dirty="0"/>
              <a:t>link </a:t>
            </a:r>
            <a:r>
              <a:rPr lang="pt-BR" dirty="0" smtClean="0"/>
              <a:t>             </a:t>
            </a: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://portal.jaguariaiva.pr.gov.br/transparencia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	</a:t>
            </a:r>
          </a:p>
          <a:p>
            <a:pPr algn="ctr"/>
            <a:endParaRPr lang="pt-BR" dirty="0"/>
          </a:p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Portal da Transparência</a:t>
            </a:r>
            <a:endParaRPr lang="pt-BR" sz="3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28650" y="548680"/>
            <a:ext cx="7886700" cy="83162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24814"/>
              </p:ext>
            </p:extLst>
          </p:nvPr>
        </p:nvGraphicFramePr>
        <p:xfrm>
          <a:off x="628651" y="1628800"/>
          <a:ext cx="7886699" cy="384836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67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5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277">
                <a:tc>
                  <a:txBody>
                    <a:bodyPr/>
                    <a:lstStyle/>
                    <a:p>
                      <a:pPr algn="ctr" rtl="0" fontAlgn="ctr"/>
                      <a:endParaRPr lang="pt-BR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</a:p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2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103.101.322,00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143.105.829,60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138,80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1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9.194.500,00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10.407.400,38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113,19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19.649.222,00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23.618.645,65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120,20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9.933.778,61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5.500,00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1277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131.960.544,00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187.065.654,24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141,76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516216" y="6309320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92315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831626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  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6166063"/>
              </p:ext>
            </p:extLst>
          </p:nvPr>
        </p:nvGraphicFramePr>
        <p:xfrm>
          <a:off x="611560" y="908720"/>
          <a:ext cx="8136904" cy="544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tângulo 4"/>
          <p:cNvSpPr>
            <a:spLocks noChangeArrowheads="1"/>
          </p:cNvSpPr>
          <p:nvPr/>
        </p:nvSpPr>
        <p:spPr bwMode="auto">
          <a:xfrm>
            <a:off x="863588" y="404664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RECEITAS TRIBUTÁRIAS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19952"/>
              </p:ext>
            </p:extLst>
          </p:nvPr>
        </p:nvGraphicFramePr>
        <p:xfrm>
          <a:off x="467544" y="962296"/>
          <a:ext cx="8136905" cy="474731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47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ORÇADO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IPTU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4.116.600,00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6.041.406,61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146,75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7.901.560,00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8.884.873,15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112,44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IRRF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2.952.080,00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3.675.563,65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124,50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ITBI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933.023,00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1.539.493,49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3.716.685,00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5.500.444,41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147,99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2.055.600,00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2.042.869,33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99,38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RECEITAS TRIBUTÁRIAS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21.675.548,00</a:t>
                      </a: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27.684.650,64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127,72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63680" y="6378127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tributárias.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050321" y="476672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43622"/>
              </p:ext>
            </p:extLst>
          </p:nvPr>
        </p:nvGraphicFramePr>
        <p:xfrm>
          <a:off x="323528" y="1268760"/>
          <a:ext cx="8352928" cy="435989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8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FPM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FUNDO DE PARTICIPAÇÃO DOS MUNICÍPIOS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24.360.000,00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35.134.648,68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144,23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0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ITR – COTA-PARTE DO IMPOSTO SOBRE A PROPRIEDADE TERRITORIAL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RURAL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1.432.000,00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2.298.650,02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160,52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334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 DE RECURSOS DO SISTEMA ÚNICO DE SAÚDE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4.245.520,00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8.089.550,67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190,54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RECURSOS DO FUNDO NACIONAL DO DESENV. DA EDUCAÇÃO – FNDE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1.587.250,00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1.895.679,47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119,43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  <p:extLst>
      <p:ext uri="{BB962C8B-B14F-4D97-AF65-F5344CB8AC3E}">
        <p14:creationId xmlns:p14="http://schemas.microsoft.com/office/powerpoint/2010/main" val="31454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49952" y="332656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05021"/>
              </p:ext>
            </p:extLst>
          </p:nvPr>
        </p:nvGraphicFramePr>
        <p:xfrm>
          <a:off x="395536" y="836712"/>
          <a:ext cx="8352928" cy="555094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2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MPOSTO SOBRE CIRCULAÇÃO DE MERCADORIAS E SERVIÇOS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26.720.000,00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30.926.183,45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20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IPVA – IMPOSTO SOBRE PROPRIEDADE DE VEÍCULOS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AUTOMOTORES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3.704.000,00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4.992.661,38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134,79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IPI – IMPOSTO SOBRE PRODUTOS INDUSTRIALIZADOS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356.269,15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DA COMPENSAÇÃO FINANCEIRA EXPLORAÇÃO DE REC. NATURAIS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1.688.727,98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406,92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6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CONVÊNIOS DA UNIÃO E DE SUAS ENTIDADES</a:t>
                      </a:r>
                    </a:p>
                    <a:p>
                      <a:pPr algn="l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244.733,51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4096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RCL Acumulada últimos 12 meses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61515"/>
              </p:ext>
            </p:extLst>
          </p:nvPr>
        </p:nvGraphicFramePr>
        <p:xfrm>
          <a:off x="272310" y="1015273"/>
          <a:ext cx="8599379" cy="2434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4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Anos</a:t>
                      </a:r>
                      <a:endParaRPr lang="pt-B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Fev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Abr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  <a:endParaRPr lang="pt-B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9.973.558,89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8.983.471,69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8.993.507,82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8.078.569,94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8.213.434,05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10.166.091,33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pPr algn="ctr" fontAlgn="b"/>
                      <a:endParaRPr lang="pt-B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11.607.043,56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11.187.074,98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12.029.648,63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10.749.418,68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12.668.536,14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12.320.755,10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Out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Nov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Dez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12.302.351,61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9.461.777,64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9.736.893,43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11.003.733,49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10.043.374,38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13.929.527,91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2022</a:t>
                      </a:r>
                      <a:endParaRPr lang="pt-B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13.654.047,43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11.880.048,22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10.399.108,17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11.691.833,99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11.033.408,02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13.884.906,68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371895"/>
              </p:ext>
            </p:extLst>
          </p:nvPr>
        </p:nvGraphicFramePr>
        <p:xfrm>
          <a:off x="1043608" y="3485752"/>
          <a:ext cx="7056784" cy="303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RCL Acumulada últimos 12 meses</a:t>
            </a:r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68756"/>
              </p:ext>
            </p:extLst>
          </p:nvPr>
        </p:nvGraphicFramePr>
        <p:xfrm>
          <a:off x="611560" y="1340768"/>
          <a:ext cx="7560840" cy="23113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286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556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CRESCIMENTO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 QUADRIMESTRE 2020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104.267.908,98</a:t>
                      </a:r>
                    </a:p>
                    <a:p>
                      <a:pPr algn="l" fontAlgn="b"/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marL="0" algn="just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3º QUADRIMESTRE 2021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120.886.292,18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15,93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450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QUADRIMESTRE 2022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143.105.829,60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18,38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363288"/>
              </p:ext>
            </p:extLst>
          </p:nvPr>
        </p:nvGraphicFramePr>
        <p:xfrm>
          <a:off x="582220" y="3753775"/>
          <a:ext cx="7662188" cy="2555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1173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10200</TotalTime>
  <Words>1434</Words>
  <Application>Microsoft Office PowerPoint</Application>
  <PresentationFormat>Apresentação na tela (4:3)</PresentationFormat>
  <Paragraphs>549</Paragraphs>
  <Slides>26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     RECEITA POR CATEGORIA ECONÔMICA  </vt:lpstr>
      <vt:lpstr>Apresentação do PowerPoint</vt:lpstr>
      <vt:lpstr>Apresentação do PowerPoint</vt:lpstr>
      <vt:lpstr>Apresentação do PowerPoint</vt:lpstr>
      <vt:lpstr>RCL Acumulada últimos 12 meses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 POR CATEGORIA ECONÔMICA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Bruna-Finanças</dc:creator>
  <cp:lastModifiedBy>Mirian Nacli</cp:lastModifiedBy>
  <cp:revision>1347</cp:revision>
  <cp:lastPrinted>2021-09-21T11:33:31Z</cp:lastPrinted>
  <dcterms:modified xsi:type="dcterms:W3CDTF">2023-02-23T18:03:20Z</dcterms:modified>
</cp:coreProperties>
</file>